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88" r:id="rId6"/>
    <p:sldId id="289" r:id="rId7"/>
    <p:sldId id="290" r:id="rId8"/>
    <p:sldId id="291" r:id="rId9"/>
    <p:sldId id="274" r:id="rId10"/>
    <p:sldId id="276" r:id="rId11"/>
    <p:sldId id="258" r:id="rId12"/>
    <p:sldId id="279"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87C16-7EB6-4337-A2C3-5B51E2D9D5AF}" type="datetimeFigureOut">
              <a:rPr lang="sl-SI" smtClean="0"/>
              <a:pPr/>
              <a:t>13. 07. 2017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FB631-7FBF-413F-9621-90262617D04E}"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ojca\Slike\križek, ruta, Pavle\slika-6.jpg"/>
          <p:cNvPicPr>
            <a:picLocks noChangeAspect="1" noChangeArrowheads="1"/>
          </p:cNvPicPr>
          <p:nvPr/>
        </p:nvPicPr>
        <p:blipFill>
          <a:blip r:embed="rId2" cstate="print"/>
          <a:srcRect/>
          <a:stretch>
            <a:fillRect/>
          </a:stretch>
        </p:blipFill>
        <p:spPr bwMode="auto">
          <a:xfrm>
            <a:off x="-925513" y="-236538"/>
            <a:ext cx="10995026" cy="7331076"/>
          </a:xfrm>
          <a:prstGeom prst="rect">
            <a:avLst/>
          </a:prstGeom>
          <a:noFill/>
        </p:spPr>
      </p:pic>
      <p:sp>
        <p:nvSpPr>
          <p:cNvPr id="2" name="Naslov 1"/>
          <p:cNvSpPr>
            <a:spLocks noGrp="1"/>
          </p:cNvSpPr>
          <p:nvPr>
            <p:ph type="ctrTitle"/>
          </p:nvPr>
        </p:nvSpPr>
        <p:spPr/>
        <p:txBody>
          <a:bodyPr/>
          <a:lstStyle/>
          <a:p>
            <a:r>
              <a:rPr lang="sl-SI" b="1" dirty="0" smtClean="0">
                <a:solidFill>
                  <a:schemeClr val="bg1"/>
                </a:solidFill>
              </a:rPr>
              <a:t>Izzivi odraščanja, mladosti in </a:t>
            </a:r>
            <a:r>
              <a:rPr lang="sl-SI" b="1" dirty="0" smtClean="0">
                <a:solidFill>
                  <a:schemeClr val="bg1"/>
                </a:solidFill>
              </a:rPr>
              <a:t>osebne odločitve za vero</a:t>
            </a:r>
            <a:endParaRPr lang="sl-SI" b="1" dirty="0">
              <a:solidFill>
                <a:schemeClr val="bg1"/>
              </a:solidFill>
            </a:endParaRPr>
          </a:p>
        </p:txBody>
      </p:sp>
      <p:sp>
        <p:nvSpPr>
          <p:cNvPr id="3" name="Podnaslov 2"/>
          <p:cNvSpPr>
            <a:spLocks noGrp="1"/>
          </p:cNvSpPr>
          <p:nvPr>
            <p:ph type="subTitle" idx="1"/>
          </p:nvPr>
        </p:nvSpPr>
        <p:spPr>
          <a:xfrm>
            <a:off x="-756592" y="3886200"/>
            <a:ext cx="10585176" cy="2971800"/>
          </a:xfrm>
        </p:spPr>
        <p:txBody>
          <a:bodyPr>
            <a:normAutofit/>
          </a:bodyPr>
          <a:lstStyle/>
          <a:p>
            <a:r>
              <a:rPr lang="sl-SI" i="1" dirty="0" smtClean="0">
                <a:solidFill>
                  <a:schemeClr val="bg1"/>
                </a:solidFill>
              </a:rPr>
              <a:t>Nekaj je prenos vere, nekaj drugega pa vero poučevati. Vera je dar; vere se ni mogoče naučiti. Da, o veri se učimo, da bi jo bolje razumeli, toda samo z učenjem ne moremo nikoli priti do vere. Vera je dar Svetega Duha. </a:t>
            </a:r>
            <a:endParaRPr lang="sl-SI" i="1" dirty="0" smtClean="0">
              <a:solidFill>
                <a:schemeClr val="bg1"/>
              </a:solidFill>
            </a:endParaRPr>
          </a:p>
          <a:p>
            <a:pPr algn="r"/>
            <a:r>
              <a:rPr lang="sl-SI" i="1" dirty="0" smtClean="0">
                <a:solidFill>
                  <a:schemeClr val="bg1"/>
                </a:solidFill>
              </a:rPr>
              <a:t>papež Frančišek</a:t>
            </a:r>
            <a:endParaRPr lang="sl-SI"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III. REDNO PASTORALNO DELO</a:t>
            </a:r>
            <a:endParaRPr lang="sl-SI" sz="3200" b="1" dirty="0">
              <a:solidFill>
                <a:srgbClr val="FF9900"/>
              </a:solidFill>
            </a:endParaRPr>
          </a:p>
        </p:txBody>
      </p:sp>
      <p:sp>
        <p:nvSpPr>
          <p:cNvPr id="3" name="Ograda vsebine 2"/>
          <p:cNvSpPr>
            <a:spLocks noGrp="1"/>
          </p:cNvSpPr>
          <p:nvPr>
            <p:ph idx="1"/>
          </p:nvPr>
        </p:nvSpPr>
        <p:spPr>
          <a:xfrm>
            <a:off x="1331640" y="1628801"/>
            <a:ext cx="7812360" cy="864095"/>
          </a:xfrm>
        </p:spPr>
        <p:txBody>
          <a:bodyPr>
            <a:normAutofit fontScale="55000" lnSpcReduction="20000"/>
          </a:bodyPr>
          <a:lstStyle/>
          <a:p>
            <a:pPr algn="just">
              <a:lnSpc>
                <a:spcPct val="107000"/>
              </a:lnSpc>
              <a:spcAft>
                <a:spcPts val="800"/>
              </a:spcAft>
              <a:buNone/>
            </a:pPr>
            <a:r>
              <a:rPr lang="sl-SI" dirty="0" smtClean="0">
                <a:ea typeface="Calibri"/>
                <a:cs typeface="Times New Roman"/>
              </a:rPr>
              <a:t>	</a:t>
            </a:r>
            <a:r>
              <a:rPr lang="sl-SI" sz="4400" dirty="0"/>
              <a:t>Sejo nadaljujemo z obravnavo tem rednega pastoralnega dela. </a:t>
            </a:r>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lstStyle/>
          <a:p>
            <a:endParaRPr lang="sl-SI" dirty="0"/>
          </a:p>
        </p:txBody>
      </p:sp>
      <p:sp>
        <p:nvSpPr>
          <p:cNvPr id="3" name="Ograda vsebine 2"/>
          <p:cNvSpPr>
            <a:spLocks noGrp="1"/>
          </p:cNvSpPr>
          <p:nvPr>
            <p:ph idx="1"/>
          </p:nvPr>
        </p:nvSpPr>
        <p:spPr>
          <a:xfrm>
            <a:off x="1331640" y="1628801"/>
            <a:ext cx="7812360" cy="4464495"/>
          </a:xfrm>
        </p:spPr>
        <p:txBody>
          <a:bodyPr>
            <a:normAutofit fontScale="92500" lnSpcReduction="20000"/>
          </a:bodyPr>
          <a:lstStyle/>
          <a:p>
            <a:pPr>
              <a:buNone/>
            </a:pPr>
            <a:r>
              <a:rPr lang="sl-SI" b="1" i="1" dirty="0" smtClean="0"/>
              <a:t>	</a:t>
            </a:r>
            <a:r>
              <a:rPr lang="sl-SI" i="1" dirty="0" smtClean="0"/>
              <a:t>»Imava štiri otroke in nobeden izmed njih ne hodi k maši.« Te besede mi je povedala z bolečino v glasu, ki je prihajala prav iz srca. Nato je nadaljevala: »Z njimi sva hodila k sveti maši, žrtvovala sva se, da so lahko hodili v katoliško šolo. Naredila sva vse, kar sva mogla.« Nato je za trenutek obmolknila in rekla: »Toda veš, še vedno moliva zanje in kadarkoli naju potrebujejo, jim vedno pomagava. Nad svojimi otroki nikoli ne obupaš.«</a:t>
            </a:r>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lstStyle/>
          <a:p>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
        <p:nvSpPr>
          <p:cNvPr id="5" name="Ograda vsebine 2"/>
          <p:cNvSpPr txBox="1">
            <a:spLocks/>
          </p:cNvSpPr>
          <p:nvPr/>
        </p:nvSpPr>
        <p:spPr>
          <a:xfrm>
            <a:off x="1403648" y="6165304"/>
            <a:ext cx="7283152" cy="464915"/>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Pripravila: dr. Mojca Bertoncel, tajnica Škofijskega urada za laike Nadškofije Ljubljana</a:t>
            </a:r>
            <a:endParaRPr kumimoji="0" lang="sl-SI"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grada vsebine 5"/>
          <p:cNvSpPr>
            <a:spLocks noGrp="1"/>
          </p:cNvSpPr>
          <p:nvPr>
            <p:ph idx="1"/>
          </p:nvPr>
        </p:nvSpPr>
        <p:spPr/>
        <p:txBody>
          <a:bodyPr/>
          <a:lstStyle/>
          <a:p>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 DUHOVNI DEL: </a:t>
            </a:r>
            <a:r>
              <a:rPr lang="sl-SI" sz="2800" b="1" dirty="0" smtClean="0">
                <a:solidFill>
                  <a:srgbClr val="FF9900"/>
                </a:solidFill>
              </a:rPr>
              <a:t>Svetopisemski odlomek</a:t>
            </a:r>
            <a:endParaRPr lang="sl-SI" sz="2800" b="1" dirty="0">
              <a:solidFill>
                <a:srgbClr val="FF9900"/>
              </a:solidFill>
            </a:endParaRPr>
          </a:p>
        </p:txBody>
      </p:sp>
      <p:sp>
        <p:nvSpPr>
          <p:cNvPr id="3" name="Ograda vsebine 2"/>
          <p:cNvSpPr>
            <a:spLocks noGrp="1"/>
          </p:cNvSpPr>
          <p:nvPr>
            <p:ph idx="1"/>
          </p:nvPr>
        </p:nvSpPr>
        <p:spPr>
          <a:xfrm>
            <a:off x="1331640" y="1628800"/>
            <a:ext cx="7812360" cy="5229200"/>
          </a:xfrm>
        </p:spPr>
        <p:txBody>
          <a:bodyPr>
            <a:normAutofit fontScale="92500" lnSpcReduction="10000"/>
          </a:bodyPr>
          <a:lstStyle/>
          <a:p>
            <a:pPr>
              <a:buNone/>
            </a:pPr>
            <a:r>
              <a:rPr lang="sl-SI" dirty="0" smtClean="0"/>
              <a:t>	Poslušaj</a:t>
            </a:r>
            <a:r>
              <a:rPr lang="sl-SI" dirty="0" smtClean="0"/>
              <a:t>, Izrael: Gospod je naš Bog, Gospod je edini! Ljubi Gospoda, svojega Boga, z vsem srcem, z vso dušo in z vso močjo! Te besede, ki ti jih danes zapovedujem, naj bodo v tvojem srcu. Ponavljaj jih svojim sinovom in govôri o njih, ko bivaš v svoji hiši in ko hodiš po poti, ko legaš in ko vstajaš! Priveži si jih za znamenje na roko in naj ti bodo za čelni nakit med očmi! Napiši jih na hišne podboje in na mestna vrata</a:t>
            </a:r>
            <a:r>
              <a:rPr lang="sl-SI" dirty="0" smtClean="0"/>
              <a:t>!</a:t>
            </a:r>
            <a:r>
              <a:rPr lang="sl-SI" dirty="0" smtClean="0"/>
              <a:t> </a:t>
            </a:r>
            <a:endParaRPr lang="sl-SI" dirty="0" smtClean="0"/>
          </a:p>
          <a:p>
            <a:pPr>
              <a:buNone/>
            </a:pPr>
            <a:endParaRPr lang="sl-SI" sz="900" dirty="0" smtClean="0"/>
          </a:p>
          <a:p>
            <a:pPr algn="r">
              <a:buNone/>
            </a:pPr>
            <a:r>
              <a:rPr lang="sl-SI" dirty="0" smtClean="0"/>
              <a:t>5 </a:t>
            </a:r>
            <a:r>
              <a:rPr lang="sl-SI" dirty="0" err="1" smtClean="0"/>
              <a:t>Mz</a:t>
            </a:r>
            <a:r>
              <a:rPr lang="sl-SI" dirty="0" smtClean="0"/>
              <a:t> 6,4-9</a:t>
            </a:r>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2800" b="1" dirty="0" smtClean="0">
                <a:solidFill>
                  <a:srgbClr val="FF9900"/>
                </a:solidFill>
              </a:rPr>
              <a:t>Za osebni razmislek</a:t>
            </a:r>
            <a:endParaRPr lang="sl-SI" sz="2800" b="1" dirty="0">
              <a:solidFill>
                <a:srgbClr val="FF9900"/>
              </a:solidFill>
            </a:endParaRPr>
          </a:p>
        </p:txBody>
      </p:sp>
      <p:sp>
        <p:nvSpPr>
          <p:cNvPr id="3" name="Ograda vsebine 2"/>
          <p:cNvSpPr>
            <a:spLocks noGrp="1"/>
          </p:cNvSpPr>
          <p:nvPr>
            <p:ph idx="1"/>
          </p:nvPr>
        </p:nvSpPr>
        <p:spPr>
          <a:xfrm>
            <a:off x="1331640" y="1628800"/>
            <a:ext cx="7812360" cy="4525963"/>
          </a:xfrm>
        </p:spPr>
        <p:txBody>
          <a:bodyPr>
            <a:normAutofit/>
          </a:bodyPr>
          <a:lstStyle/>
          <a:p>
            <a:pPr lvl="0"/>
            <a:r>
              <a:rPr lang="sl-SI" dirty="0" smtClean="0"/>
              <a:t>Kakšen je bil moj odnos do Boga in Cerkve v obdobju odraščanja?</a:t>
            </a:r>
          </a:p>
          <a:p>
            <a:pPr lvl="0"/>
            <a:r>
              <a:rPr lang="sl-SI" dirty="0" smtClean="0"/>
              <a:t>Kateri dogodki v mojem življenju so me oz. me na poseben način nagovarjajo, da hodim po poti osebne vere?</a:t>
            </a:r>
          </a:p>
          <a:p>
            <a:pPr>
              <a:buNone/>
            </a:pPr>
            <a:endParaRPr lang="sl-SI" dirty="0" smtClean="0"/>
          </a:p>
          <a:p>
            <a:pPr algn="ctr">
              <a:buNone/>
            </a:pPr>
            <a:r>
              <a:rPr lang="sl-SI" dirty="0" smtClean="0"/>
              <a:t>	</a:t>
            </a:r>
            <a:r>
              <a:rPr lang="sl-SI" i="1" dirty="0" smtClean="0"/>
              <a:t>Gospod</a:t>
            </a:r>
            <a:r>
              <a:rPr lang="sl-SI" i="1" dirty="0" smtClean="0"/>
              <a:t>, hvala ti za dar vere in za vse ljudi, po katerih sem ga prejel in ga še prejemam. </a:t>
            </a:r>
            <a:endParaRPr lang="sl-SI" i="1"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Pot k veri ali proč od nje?</a:t>
            </a:r>
            <a:endParaRPr lang="sl-SI" sz="2400" b="1" dirty="0">
              <a:solidFill>
                <a:srgbClr val="FF9900"/>
              </a:solidFill>
            </a:endParaRPr>
          </a:p>
        </p:txBody>
      </p:sp>
      <p:sp>
        <p:nvSpPr>
          <p:cNvPr id="3" name="Ograda vsebine 2"/>
          <p:cNvSpPr>
            <a:spLocks noGrp="1"/>
          </p:cNvSpPr>
          <p:nvPr>
            <p:ph idx="1"/>
          </p:nvPr>
        </p:nvSpPr>
        <p:spPr>
          <a:xfrm>
            <a:off x="1331640" y="1628800"/>
            <a:ext cx="7560840" cy="5229200"/>
          </a:xfrm>
        </p:spPr>
        <p:txBody>
          <a:bodyPr>
            <a:normAutofit lnSpcReduction="10000"/>
          </a:bodyPr>
          <a:lstStyle/>
          <a:p>
            <a:pPr>
              <a:buNone/>
            </a:pPr>
            <a:r>
              <a:rPr lang="sl-SI" sz="2800" dirty="0" smtClean="0"/>
              <a:t>	V </a:t>
            </a:r>
            <a:r>
              <a:rPr lang="sl-SI" sz="2800" dirty="0" smtClean="0"/>
              <a:t>obdobju odraščanja se mnogi mladi od Cerkve oddaljijo. Otroci pri tem pogosto posnemajo držo svojih staršev, zato je pomembno, da je župnija kraj, kjer se vsi družinski člani od najnežnejših let čutijo sprejete. </a:t>
            </a:r>
          </a:p>
          <a:p>
            <a:pPr>
              <a:buNone/>
            </a:pPr>
            <a:r>
              <a:rPr lang="sl-SI" sz="2800" dirty="0" smtClean="0"/>
              <a:t>	Na </a:t>
            </a:r>
            <a:r>
              <a:rPr lang="sl-SI" sz="2800" dirty="0" smtClean="0"/>
              <a:t>številnih področjih imamo izkušnjo, da tega, česar sami nimamo, tudi drugim ne moremo dati. To ne pomeni, da bi morali starši odraščajočih otrok imeti o veri veliko znanja. Za večjo oviro se velikokrat izkaže dejstvo, da imajo starši sami šibko vero, zato versko vzgojo svojih otrok v veliki meri ali povsem prelagajo na župnijski verouk. </a:t>
            </a:r>
            <a:endParaRPr lang="sl-SI" sz="2800"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Pot k veri ali proč od nje?</a:t>
            </a:r>
            <a:endParaRPr lang="sl-SI" sz="2400" b="1" dirty="0">
              <a:solidFill>
                <a:srgbClr val="FF9900"/>
              </a:solidFill>
            </a:endParaRPr>
          </a:p>
        </p:txBody>
      </p:sp>
      <p:sp>
        <p:nvSpPr>
          <p:cNvPr id="3" name="Ograda vsebine 2"/>
          <p:cNvSpPr>
            <a:spLocks noGrp="1"/>
          </p:cNvSpPr>
          <p:nvPr>
            <p:ph idx="1"/>
          </p:nvPr>
        </p:nvSpPr>
        <p:spPr>
          <a:xfrm>
            <a:off x="1331640" y="1628800"/>
            <a:ext cx="7560840" cy="5229200"/>
          </a:xfrm>
        </p:spPr>
        <p:txBody>
          <a:bodyPr>
            <a:normAutofit fontScale="92500" lnSpcReduction="20000"/>
          </a:bodyPr>
          <a:lstStyle/>
          <a:p>
            <a:pPr>
              <a:buNone/>
            </a:pPr>
            <a:r>
              <a:rPr lang="sl-SI" sz="2800" dirty="0" smtClean="0"/>
              <a:t>	</a:t>
            </a:r>
            <a:r>
              <a:rPr lang="sl-SI" sz="2800" dirty="0" smtClean="0"/>
              <a:t>Nekateri </a:t>
            </a:r>
            <a:r>
              <a:rPr lang="sl-SI" sz="2800" dirty="0" smtClean="0"/>
              <a:t>starši v svoji rodni družini sami niso dobili izkušnje družinske molitve ali verske vzgoje. Kljub temu, da svoje otroke želijo versko vzgajati, potrebujejo več pomoči pri svoji osebni rasti v veri in tudi pri verski vzgoji svojih otrok. Pri tem je dobrodošla pomoč botrov, </a:t>
            </a:r>
            <a:r>
              <a:rPr lang="sl-SI" sz="2800" dirty="0" err="1" smtClean="0"/>
              <a:t>katehistov</a:t>
            </a:r>
            <a:r>
              <a:rPr lang="sl-SI" sz="2800" dirty="0" smtClean="0"/>
              <a:t>, župnije.</a:t>
            </a:r>
          </a:p>
          <a:p>
            <a:pPr>
              <a:buNone/>
            </a:pPr>
            <a:r>
              <a:rPr lang="sl-SI" sz="2800" dirty="0" smtClean="0"/>
              <a:t>	Nekateri </a:t>
            </a:r>
            <a:r>
              <a:rPr lang="sl-SI" sz="2800" dirty="0" smtClean="0"/>
              <a:t>vzroke za oddaljevanje mladih od Cerkve vidijo predvsem v nedoslednosti staršev pri verski vzgoji. Če starši niso dosledni, otroci nimajo zgleda, ki naj ga posnemajo. Z drugimi besedami: Otrok ne pošiljamo k sveti maši ali jih odložimo pred cerkvijo, ampak gremo k sveti maši skupaj z njimi, kot družina. Otroku tudi ne rečemo, naj se nauči neko molitev ali prebere svetopisemski odlomek, ampak v družini skupaj molimo in beremo Sveto pismo. </a:t>
            </a:r>
            <a:endParaRPr lang="sl-SI" sz="2800"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Pot k veri ali proč od nje?</a:t>
            </a:r>
            <a:endParaRPr lang="sl-SI" sz="2400" b="1" dirty="0">
              <a:solidFill>
                <a:srgbClr val="FF9900"/>
              </a:solidFill>
            </a:endParaRPr>
          </a:p>
        </p:txBody>
      </p:sp>
      <p:sp>
        <p:nvSpPr>
          <p:cNvPr id="3" name="Ograda vsebine 2"/>
          <p:cNvSpPr>
            <a:spLocks noGrp="1"/>
          </p:cNvSpPr>
          <p:nvPr>
            <p:ph idx="1"/>
          </p:nvPr>
        </p:nvSpPr>
        <p:spPr>
          <a:xfrm>
            <a:off x="1331640" y="1628800"/>
            <a:ext cx="7560840" cy="4824536"/>
          </a:xfrm>
        </p:spPr>
        <p:txBody>
          <a:bodyPr>
            <a:normAutofit fontScale="92500" lnSpcReduction="10000"/>
          </a:bodyPr>
          <a:lstStyle/>
          <a:p>
            <a:pPr>
              <a:buNone/>
            </a:pPr>
            <a:r>
              <a:rPr lang="sl-SI" sz="2800" dirty="0" smtClean="0"/>
              <a:t>	V </a:t>
            </a:r>
            <a:r>
              <a:rPr lang="sl-SI" sz="2800" dirty="0" smtClean="0"/>
              <a:t>obdobju odraščanja se mnogi mladi od Cerkve oddaljijo. Otroci pri tem pogosto posnemajo držo svojih staršev, zato je pomembno, da je župnija kraj, kjer se vsi družinski člani od najnežnejših let čutijo sprejete. </a:t>
            </a:r>
          </a:p>
          <a:p>
            <a:pPr>
              <a:buNone/>
            </a:pPr>
            <a:r>
              <a:rPr lang="sl-SI" sz="2800" dirty="0" smtClean="0"/>
              <a:t>	Na </a:t>
            </a:r>
            <a:r>
              <a:rPr lang="sl-SI" sz="2800" dirty="0" smtClean="0"/>
              <a:t>številnih področjih imamo izkušnjo, da tega, česar sami nimamo, tudi drugim ne moremo dati. To ne pomeni, da bi morali starši odraščajočih otrok imeti o veri veliko znanja. Za večjo oviro se velikokrat izkaže dejstvo, da imajo starši sami šibko vero, zato versko vzgojo svojih otrok v veliki meri ali povsem prelagajo na župnijski verouk. </a:t>
            </a:r>
            <a:endParaRPr lang="sl-SI" sz="2800"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Pot k veri ali proč od nje?</a:t>
            </a:r>
            <a:endParaRPr lang="sl-SI" sz="2400" b="1" dirty="0">
              <a:solidFill>
                <a:srgbClr val="FF9900"/>
              </a:solidFill>
            </a:endParaRPr>
          </a:p>
        </p:txBody>
      </p:sp>
      <p:sp>
        <p:nvSpPr>
          <p:cNvPr id="3" name="Ograda vsebine 2"/>
          <p:cNvSpPr>
            <a:spLocks noGrp="1"/>
          </p:cNvSpPr>
          <p:nvPr>
            <p:ph idx="1"/>
          </p:nvPr>
        </p:nvSpPr>
        <p:spPr>
          <a:xfrm>
            <a:off x="1331640" y="1628800"/>
            <a:ext cx="7560840" cy="5229200"/>
          </a:xfrm>
        </p:spPr>
        <p:txBody>
          <a:bodyPr>
            <a:normAutofit fontScale="92500" lnSpcReduction="20000"/>
          </a:bodyPr>
          <a:lstStyle/>
          <a:p>
            <a:pPr>
              <a:buNone/>
            </a:pPr>
            <a:r>
              <a:rPr lang="sl-SI" sz="2800" dirty="0" smtClean="0"/>
              <a:t>	</a:t>
            </a:r>
            <a:r>
              <a:rPr lang="sl-SI" sz="2800" dirty="0" smtClean="0"/>
              <a:t>Versko </a:t>
            </a:r>
            <a:r>
              <a:rPr lang="sl-SI" sz="2800" dirty="0" smtClean="0"/>
              <a:t>življenje v družini ni in ne sme biti umetni tujek, ampak nekaj naravnega, domačega. Na njem, kljub občasnim spodrsljajem, ki se jim ni mogoče povsem izogniti, temeljijo tudi medsebojni odnosi družinskih članov.</a:t>
            </a:r>
          </a:p>
          <a:p>
            <a:pPr>
              <a:buNone/>
            </a:pPr>
            <a:r>
              <a:rPr lang="sl-SI" sz="2800" dirty="0" smtClean="0"/>
              <a:t>	Za </a:t>
            </a:r>
            <a:r>
              <a:rPr lang="sl-SI" sz="2800" dirty="0" smtClean="0"/>
              <a:t>mladostnika je poleg zgleda življenja staršev po veri zelo pomemben tudi odnos, ki ga v tem obdobju vzpostavijo s svojimi starši. Če je ta dober, je uspešnejša tudi verska vzgoja. Posebno vlogo pri tem ima v družini oče. Še tako »goreča vera« ne more nadomestiti odsotnega in neizprosnega očeta. V tem primeru odnos starša do otroka temu ne sporoča, da je slednji zgled, ki ga je vredno posnemati, prav nasprotno. Prakticiranje vere je za otroka v takem primeru izraz dvoličnosti.</a:t>
            </a:r>
            <a:endParaRPr lang="sl-SI" sz="2800"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Pot k veri ali proč od nje?</a:t>
            </a:r>
            <a:endParaRPr lang="sl-SI" sz="2400" b="1" dirty="0">
              <a:solidFill>
                <a:srgbClr val="FF9900"/>
              </a:solidFill>
            </a:endParaRPr>
          </a:p>
        </p:txBody>
      </p:sp>
      <p:sp>
        <p:nvSpPr>
          <p:cNvPr id="3" name="Ograda vsebine 2"/>
          <p:cNvSpPr>
            <a:spLocks noGrp="1"/>
          </p:cNvSpPr>
          <p:nvPr>
            <p:ph idx="1"/>
          </p:nvPr>
        </p:nvSpPr>
        <p:spPr>
          <a:xfrm>
            <a:off x="1331640" y="1628800"/>
            <a:ext cx="7560840" cy="3456384"/>
          </a:xfrm>
        </p:spPr>
        <p:txBody>
          <a:bodyPr>
            <a:normAutofit fontScale="92500"/>
          </a:bodyPr>
          <a:lstStyle/>
          <a:p>
            <a:pPr>
              <a:buNone/>
            </a:pPr>
            <a:r>
              <a:rPr lang="sl-SI" sz="2800" dirty="0" smtClean="0"/>
              <a:t>	</a:t>
            </a:r>
            <a:r>
              <a:rPr lang="sl-SI" sz="2800" dirty="0" smtClean="0"/>
              <a:t>Številni </a:t>
            </a:r>
            <a:r>
              <a:rPr lang="sl-SI" sz="2800" dirty="0" smtClean="0"/>
              <a:t>starši in stari starši kljub prizadevanju za versko vzgojo svojih otrok in vnukov ter utrjevanju slednje z lastnim zgledom, čutijo breme krivde, ker so se njihovi otroci oddaljili od Boga in Cerkve. V župniji jim moramo dati možnost, da to svoje razočaranje izrazijo in ne obupajo, ampak vztrajajo v molitvi in prošnji, da bodo njihovi otroci in vnuki znova našli pot tudi do cerkvenih vrat.</a:t>
            </a:r>
            <a:endParaRPr lang="sl-SI" sz="2800"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2800" b="1" dirty="0">
                <a:solidFill>
                  <a:srgbClr val="FF9900"/>
                </a:solidFill>
              </a:rPr>
              <a:t>Z</a:t>
            </a:r>
            <a:r>
              <a:rPr lang="sl-SI" sz="2800" b="1" dirty="0" smtClean="0">
                <a:solidFill>
                  <a:srgbClr val="FF9900"/>
                </a:solidFill>
              </a:rPr>
              <a:t>a pogovor</a:t>
            </a:r>
            <a:endParaRPr lang="sl-SI" sz="2800" b="1" dirty="0">
              <a:solidFill>
                <a:srgbClr val="FF9900"/>
              </a:solidFill>
            </a:endParaRPr>
          </a:p>
        </p:txBody>
      </p:sp>
      <p:sp>
        <p:nvSpPr>
          <p:cNvPr id="3" name="Ograda vsebine 2"/>
          <p:cNvSpPr>
            <a:spLocks noGrp="1"/>
          </p:cNvSpPr>
          <p:nvPr>
            <p:ph idx="1"/>
          </p:nvPr>
        </p:nvSpPr>
        <p:spPr>
          <a:xfrm>
            <a:off x="1331640" y="1628800"/>
            <a:ext cx="7812360" cy="5229200"/>
          </a:xfrm>
        </p:spPr>
        <p:txBody>
          <a:bodyPr>
            <a:normAutofit/>
          </a:bodyPr>
          <a:lstStyle/>
          <a:p>
            <a:pPr lvl="0"/>
            <a:r>
              <a:rPr lang="sl-SI" sz="2800" dirty="0" smtClean="0"/>
              <a:t>Kako v župniji staršem pomagamo pri zavedanju, da je za rast njihovih otrok v veri najpomembnejši njihov lastni zgled?</a:t>
            </a:r>
          </a:p>
          <a:p>
            <a:pPr lvl="0"/>
            <a:r>
              <a:rPr lang="sl-SI" sz="2800" dirty="0" smtClean="0"/>
              <a:t>Kakšne možnosti rasti v veri in dejavne vključenosti naša župnija nudi mladim po prejemu zakramenta svete birme?</a:t>
            </a:r>
          </a:p>
          <a:p>
            <a:pPr>
              <a:buNone/>
            </a:pPr>
            <a:endParaRPr lang="sl-SI" sz="2800" dirty="0" smtClean="0"/>
          </a:p>
          <a:p>
            <a:pPr>
              <a:buNone/>
            </a:pPr>
            <a:r>
              <a:rPr lang="sl-SI" sz="2800" dirty="0" smtClean="0"/>
              <a:t>	</a:t>
            </a:r>
            <a:r>
              <a:rPr lang="sl-SI" sz="2400" i="1" dirty="0" smtClean="0"/>
              <a:t>Ugotovitve pogovora zapišemo v zapisnik seje ŽPS, saj nam bodo v pomoč pri oblikovanju Naše zaveze v </a:t>
            </a:r>
            <a:r>
              <a:rPr lang="sl-SI" sz="2400" i="1" dirty="0" smtClean="0"/>
              <a:t>10. </a:t>
            </a:r>
            <a:r>
              <a:rPr lang="sl-SI" sz="2400" i="1" dirty="0" smtClean="0"/>
              <a:t>poglavju.</a:t>
            </a:r>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197</Words>
  <Application>Microsoft Office PowerPoint</Application>
  <PresentationFormat>Diaprojekcija na zaslonu (4:3)</PresentationFormat>
  <Paragraphs>35</Paragraphs>
  <Slides>12</Slides>
  <Notes>0</Notes>
  <HiddenSlides>0</HiddenSlides>
  <MMClips>0</MMClips>
  <ScaleCrop>false</ScaleCrop>
  <HeadingPairs>
    <vt:vector size="4" baseType="variant">
      <vt:variant>
        <vt:lpstr>Tema</vt:lpstr>
      </vt:variant>
      <vt:variant>
        <vt:i4>1</vt:i4>
      </vt:variant>
      <vt:variant>
        <vt:lpstr>Naslovi diapozitivov</vt:lpstr>
      </vt:variant>
      <vt:variant>
        <vt:i4>12</vt:i4>
      </vt:variant>
    </vt:vector>
  </HeadingPairs>
  <TitlesOfParts>
    <vt:vector size="13" baseType="lpstr">
      <vt:lpstr>Officeova tema</vt:lpstr>
      <vt:lpstr>Izzivi odraščanja, mladosti in osebne odločitve za vero</vt:lpstr>
      <vt:lpstr>I. DUHOVNI DEL: Svetopisemski odlomek</vt:lpstr>
      <vt:lpstr>Za osebni razmislek</vt:lpstr>
      <vt:lpstr>II. Iztočnica za pogovor:  Pot k veri ali proč od nje?</vt:lpstr>
      <vt:lpstr>II. Iztočnica za pogovor:  Pot k veri ali proč od nje?</vt:lpstr>
      <vt:lpstr>II. Iztočnica za pogovor:  Pot k veri ali proč od nje?</vt:lpstr>
      <vt:lpstr>II. Iztočnica za pogovor:  Pot k veri ali proč od nje?</vt:lpstr>
      <vt:lpstr>II. Iztočnica za pogovor:  Pot k veri ali proč od nje?</vt:lpstr>
      <vt:lpstr>Za pogovor</vt:lpstr>
      <vt:lpstr>III. REDNO PASTORALNO DELO</vt:lpstr>
      <vt:lpstr>Diapozitiv 11</vt:lpstr>
      <vt:lpstr>Diapozitiv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 vstopa v družino po ljubezni</dc:title>
  <dc:creator>Mojca</dc:creator>
  <cp:lastModifiedBy>Mojca</cp:lastModifiedBy>
  <cp:revision>22</cp:revision>
  <dcterms:created xsi:type="dcterms:W3CDTF">2017-07-13T07:24:27Z</dcterms:created>
  <dcterms:modified xsi:type="dcterms:W3CDTF">2017-07-13T10:11:42Z</dcterms:modified>
</cp:coreProperties>
</file>