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3" r:id="rId5"/>
    <p:sldId id="280" r:id="rId6"/>
    <p:sldId id="287" r:id="rId7"/>
    <p:sldId id="274" r:id="rId8"/>
    <p:sldId id="276" r:id="rId9"/>
    <p:sldId id="258" r:id="rId10"/>
    <p:sldId id="279" r:id="rId1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1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87C16-7EB6-4337-A2C3-5B51E2D9D5AF}" type="datetimeFigureOut">
              <a:rPr lang="sl-SI" smtClean="0"/>
              <a:pPr/>
              <a:t>13. 07. 2017</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FB631-7FBF-413F-9621-90262617D04E}"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ojca\Slike\križek, ruta, Pavle\slika-6.jpg"/>
          <p:cNvPicPr>
            <a:picLocks noChangeAspect="1" noChangeArrowheads="1"/>
          </p:cNvPicPr>
          <p:nvPr/>
        </p:nvPicPr>
        <p:blipFill>
          <a:blip r:embed="rId2" cstate="print"/>
          <a:srcRect/>
          <a:stretch>
            <a:fillRect/>
          </a:stretch>
        </p:blipFill>
        <p:spPr bwMode="auto">
          <a:xfrm>
            <a:off x="-925513" y="-236538"/>
            <a:ext cx="10995026" cy="7331076"/>
          </a:xfrm>
          <a:prstGeom prst="rect">
            <a:avLst/>
          </a:prstGeom>
          <a:noFill/>
        </p:spPr>
      </p:pic>
      <p:sp>
        <p:nvSpPr>
          <p:cNvPr id="2" name="Naslov 1"/>
          <p:cNvSpPr>
            <a:spLocks noGrp="1"/>
          </p:cNvSpPr>
          <p:nvPr>
            <p:ph type="ctrTitle"/>
          </p:nvPr>
        </p:nvSpPr>
        <p:spPr/>
        <p:txBody>
          <a:bodyPr/>
          <a:lstStyle/>
          <a:p>
            <a:r>
              <a:rPr lang="sl-SI" b="1" dirty="0" smtClean="0">
                <a:solidFill>
                  <a:schemeClr val="bg1"/>
                </a:solidFill>
              </a:rPr>
              <a:t>Čas pričakovanja in blagoslov novega življenja</a:t>
            </a:r>
            <a:endParaRPr lang="sl-SI" b="1" dirty="0">
              <a:solidFill>
                <a:schemeClr val="bg1"/>
              </a:solidFill>
            </a:endParaRPr>
          </a:p>
        </p:txBody>
      </p:sp>
      <p:sp>
        <p:nvSpPr>
          <p:cNvPr id="3" name="Podnaslov 2"/>
          <p:cNvSpPr>
            <a:spLocks noGrp="1"/>
          </p:cNvSpPr>
          <p:nvPr>
            <p:ph type="subTitle" idx="1"/>
          </p:nvPr>
        </p:nvSpPr>
        <p:spPr>
          <a:xfrm>
            <a:off x="-756592" y="3886200"/>
            <a:ext cx="10585176" cy="2971800"/>
          </a:xfrm>
        </p:spPr>
        <p:txBody>
          <a:bodyPr>
            <a:normAutofit/>
          </a:bodyPr>
          <a:lstStyle/>
          <a:p>
            <a:r>
              <a:rPr lang="sl-SI" i="1" dirty="0" smtClean="0">
                <a:solidFill>
                  <a:schemeClr val="bg1"/>
                </a:solidFill>
              </a:rPr>
              <a:t>Postajava »starša«, najini vlogi se spreminjata, toda pomembno bo, da ne bova pozabila na najino skupno življenje, da bova zanj poskrbela, kot da bi bilo tudi ono bitje, ki ga je potrebno zaščititi, saj je najina ljubezen tista, iz katere izvira življenje najinega otroka.</a:t>
            </a:r>
            <a:endParaRPr lang="sl-SI"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lstStyle/>
          <a:p>
            <a:endParaRPr lang="sl-SI"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
        <p:nvSpPr>
          <p:cNvPr id="5" name="Ograda vsebine 2"/>
          <p:cNvSpPr txBox="1">
            <a:spLocks/>
          </p:cNvSpPr>
          <p:nvPr/>
        </p:nvSpPr>
        <p:spPr>
          <a:xfrm>
            <a:off x="1403648" y="6165304"/>
            <a:ext cx="7283152" cy="464915"/>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l-SI" sz="3200" b="0" i="0" u="none" strike="noStrike" kern="1200" cap="none" spc="0" normalizeH="0" baseline="0" noProof="0" smtClean="0">
                <a:ln>
                  <a:noFill/>
                </a:ln>
                <a:solidFill>
                  <a:schemeClr val="tx1"/>
                </a:solidFill>
                <a:effectLst/>
                <a:uLnTx/>
                <a:uFillTx/>
                <a:latin typeface="+mn-lt"/>
                <a:ea typeface="+mn-ea"/>
                <a:cs typeface="+mn-cs"/>
              </a:rPr>
              <a:t>Pripravila: dr. Mojca Bertoncel, tajnica Škofijskega urada za laike Nadškofije Ljubljana</a:t>
            </a:r>
            <a:endParaRPr kumimoji="0" lang="sl-SI"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Ograda vsebine 5"/>
          <p:cNvSpPr>
            <a:spLocks noGrp="1"/>
          </p:cNvSpPr>
          <p:nvPr>
            <p:ph idx="1"/>
          </p:nvPr>
        </p:nvSpPr>
        <p:spPr/>
        <p:txBody>
          <a:bodyPr/>
          <a:lstStyle/>
          <a:p>
            <a:endParaRPr 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 DUHOVNI DEL: </a:t>
            </a:r>
            <a:r>
              <a:rPr lang="sl-SI" sz="2800" b="1" dirty="0" smtClean="0">
                <a:solidFill>
                  <a:srgbClr val="FF9900"/>
                </a:solidFill>
              </a:rPr>
              <a:t>Svetopisemski odlomek</a:t>
            </a:r>
            <a:endParaRPr lang="sl-SI" sz="2800" b="1" dirty="0">
              <a:solidFill>
                <a:srgbClr val="FF9900"/>
              </a:solidFill>
            </a:endParaRPr>
          </a:p>
        </p:txBody>
      </p:sp>
      <p:sp>
        <p:nvSpPr>
          <p:cNvPr id="3" name="Ograda vsebine 2"/>
          <p:cNvSpPr>
            <a:spLocks noGrp="1"/>
          </p:cNvSpPr>
          <p:nvPr>
            <p:ph idx="1"/>
          </p:nvPr>
        </p:nvSpPr>
        <p:spPr>
          <a:xfrm>
            <a:off x="1331640" y="1628800"/>
            <a:ext cx="7812360" cy="5229200"/>
          </a:xfrm>
        </p:spPr>
        <p:txBody>
          <a:bodyPr>
            <a:normAutofit fontScale="85000" lnSpcReduction="10000"/>
          </a:bodyPr>
          <a:lstStyle/>
          <a:p>
            <a:pPr>
              <a:buNone/>
            </a:pPr>
            <a:r>
              <a:rPr lang="sl-SI" dirty="0" smtClean="0"/>
              <a:t>	Tiste </a:t>
            </a:r>
            <a:r>
              <a:rPr lang="sl-SI" dirty="0" smtClean="0"/>
              <a:t>dni je Marija vstala in se v naglici odpravila v gričevje, v mesto na Judovem. Stopila je v </a:t>
            </a:r>
            <a:r>
              <a:rPr lang="sl-SI" dirty="0" err="1" smtClean="0"/>
              <a:t>Zaharijevo</a:t>
            </a:r>
            <a:r>
              <a:rPr lang="sl-SI" dirty="0" smtClean="0"/>
              <a:t> hišo in pozdravila Elizabeto. Ko je Elizabeta zaslišala Marijin pozdrav, se je dete veselo zganilo v njenem telesu. Elizabeta je postala polna Svetega Duha in je na ves glas vzkliknila in rekla: »Blagoslovljena ti med ženami, in blagoslovljen sad tvojega telesa! Od kod meni to, da pride k meni mati mojega Gospoda? Glej, ko je prišel glas tvojega pozdrava do mojih ušes, se je dete v mojem telesu od radosti zganilo. Blagor ji, ki je verovala, da se bo izpolnilo, kar ji je povedal Gospod!«</a:t>
            </a:r>
          </a:p>
          <a:p>
            <a:pPr algn="r">
              <a:buNone/>
            </a:pPr>
            <a:r>
              <a:rPr lang="sl-SI" dirty="0" smtClean="0"/>
              <a:t>	</a:t>
            </a:r>
            <a:r>
              <a:rPr lang="sl-SI" dirty="0" err="1" smtClean="0"/>
              <a:t>Lk</a:t>
            </a:r>
            <a:r>
              <a:rPr lang="sl-SI" dirty="0" smtClean="0"/>
              <a:t> </a:t>
            </a:r>
            <a:r>
              <a:rPr lang="sl-SI" dirty="0" smtClean="0"/>
              <a:t>1,39-45</a:t>
            </a:r>
            <a:endParaRPr lang="sl-SI"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2800" b="1" dirty="0" smtClean="0">
                <a:solidFill>
                  <a:srgbClr val="FF9900"/>
                </a:solidFill>
              </a:rPr>
              <a:t>Za osebni razmislek</a:t>
            </a:r>
            <a:endParaRPr lang="sl-SI" sz="2800" b="1" dirty="0">
              <a:solidFill>
                <a:srgbClr val="FF9900"/>
              </a:solidFill>
            </a:endParaRPr>
          </a:p>
        </p:txBody>
      </p:sp>
      <p:sp>
        <p:nvSpPr>
          <p:cNvPr id="3" name="Ograda vsebine 2"/>
          <p:cNvSpPr>
            <a:spLocks noGrp="1"/>
          </p:cNvSpPr>
          <p:nvPr>
            <p:ph idx="1"/>
          </p:nvPr>
        </p:nvSpPr>
        <p:spPr>
          <a:xfrm>
            <a:off x="1331640" y="1628800"/>
            <a:ext cx="7812360" cy="4525963"/>
          </a:xfrm>
        </p:spPr>
        <p:txBody>
          <a:bodyPr>
            <a:normAutofit lnSpcReduction="10000"/>
          </a:bodyPr>
          <a:lstStyle/>
          <a:p>
            <a:pPr lvl="0"/>
            <a:r>
              <a:rPr lang="sl-SI" dirty="0" smtClean="0"/>
              <a:t>Kakšna čustva v meni vzbudi novica o tem, da v družini, katere del sem ali v družini, ki mi je blizu, pričakujejo otroka?</a:t>
            </a:r>
          </a:p>
          <a:p>
            <a:pPr lvl="0"/>
            <a:r>
              <a:rPr lang="sl-SI" dirty="0" smtClean="0"/>
              <a:t>Kako sprejemam otroke, s katerimi se srečujem (v družini, naključno, v župnijski cerkvi</a:t>
            </a:r>
            <a:r>
              <a:rPr lang="sl-SI" dirty="0" smtClean="0"/>
              <a:t>)?</a:t>
            </a:r>
          </a:p>
          <a:p>
            <a:pPr lvl="0"/>
            <a:endParaRPr lang="sl-SI" dirty="0" smtClean="0"/>
          </a:p>
          <a:p>
            <a:pPr algn="ctr">
              <a:buNone/>
            </a:pPr>
            <a:r>
              <a:rPr lang="sl-SI" dirty="0" smtClean="0"/>
              <a:t>	</a:t>
            </a:r>
            <a:r>
              <a:rPr lang="sl-SI" i="1" dirty="0" smtClean="0"/>
              <a:t>Gospod</a:t>
            </a:r>
            <a:r>
              <a:rPr lang="sl-SI" i="1" dirty="0" smtClean="0"/>
              <a:t>, hvala ti za preobilje življenja, s katerim nas blagoslavljaš.</a:t>
            </a:r>
            <a:endParaRPr lang="sl-SI" i="1"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 Iztočnica za pogovor: </a:t>
            </a:r>
            <a:br>
              <a:rPr lang="sl-SI" sz="3200" b="1" dirty="0" smtClean="0">
                <a:solidFill>
                  <a:srgbClr val="FF9900"/>
                </a:solidFill>
              </a:rPr>
            </a:br>
            <a:r>
              <a:rPr lang="sl-SI" sz="2400" b="1" dirty="0" smtClean="0">
                <a:solidFill>
                  <a:srgbClr val="FF9900"/>
                </a:solidFill>
              </a:rPr>
              <a:t>Sodelovanje pri Božjem stvariteljskem delovanju</a:t>
            </a:r>
            <a:endParaRPr lang="sl-SI" sz="2400" b="1" dirty="0">
              <a:solidFill>
                <a:srgbClr val="FF9900"/>
              </a:solidFill>
            </a:endParaRPr>
          </a:p>
        </p:txBody>
      </p:sp>
      <p:sp>
        <p:nvSpPr>
          <p:cNvPr id="3" name="Ograda vsebine 2"/>
          <p:cNvSpPr>
            <a:spLocks noGrp="1"/>
          </p:cNvSpPr>
          <p:nvPr>
            <p:ph idx="1"/>
          </p:nvPr>
        </p:nvSpPr>
        <p:spPr>
          <a:xfrm>
            <a:off x="1331640" y="1628800"/>
            <a:ext cx="7560840" cy="5229200"/>
          </a:xfrm>
        </p:spPr>
        <p:txBody>
          <a:bodyPr>
            <a:normAutofit fontScale="92500" lnSpcReduction="10000"/>
          </a:bodyPr>
          <a:lstStyle/>
          <a:p>
            <a:pPr>
              <a:buNone/>
            </a:pPr>
            <a:r>
              <a:rPr lang="sl-SI" dirty="0" smtClean="0">
                <a:cs typeface="Times New Roman"/>
              </a:rPr>
              <a:t>	</a:t>
            </a:r>
            <a:r>
              <a:rPr lang="sl-SI" sz="2800" dirty="0" smtClean="0"/>
              <a:t>Ko </a:t>
            </a:r>
            <a:r>
              <a:rPr lang="sl-SI" sz="2800" dirty="0" smtClean="0"/>
              <a:t>zakonca postajata »starša«, se njuni vlogi spreminjata, toda tudi po rojstvu otroka bo zelo pomembno, da ne bosta pozabila na svoje skupno življenje, da bosta zanj poskrbela, saj je njuna ljubezen tista, iz katere izvira življenje njunega otroka. Lepota skrivnosti novega življenja s seboj prinaša tudi skrbi in strahove, ki ju silijo, da razmislita o njunem življenju.</a:t>
            </a:r>
          </a:p>
          <a:p>
            <a:pPr>
              <a:buNone/>
            </a:pPr>
            <a:r>
              <a:rPr lang="sl-SI" sz="2800" dirty="0" smtClean="0"/>
              <a:t>	S </a:t>
            </a:r>
            <a:r>
              <a:rPr lang="sl-SI" sz="2800" dirty="0" smtClean="0"/>
              <a:t>spočetjem otroka zakonca sodelujeta pri Božjem stvariteljskem delovanju. Novo življenje prodira v njuno bivanje kot navzočnost, ki je sprva tiha in skrivnostna, nato pa jima dan za dnem razodeva majhen delček svoje skrivnosti in zavzema vedno večji prostor v njunih srcih. </a:t>
            </a:r>
            <a:endParaRPr lang="sl-SI" sz="4300" dirty="0">
              <a:ea typeface="Calibri"/>
              <a:cs typeface="Times New Roman"/>
            </a:endParaRPr>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 Iztočnica za pogovor: </a:t>
            </a:r>
            <a:br>
              <a:rPr lang="sl-SI" sz="3200" b="1" dirty="0" smtClean="0">
                <a:solidFill>
                  <a:srgbClr val="FF9900"/>
                </a:solidFill>
              </a:rPr>
            </a:br>
            <a:r>
              <a:rPr lang="sl-SI" sz="2400" b="1" dirty="0" smtClean="0">
                <a:solidFill>
                  <a:srgbClr val="FF9900"/>
                </a:solidFill>
              </a:rPr>
              <a:t>Sodelovanje pri Božjem stvariteljskem delovanju</a:t>
            </a:r>
            <a:endParaRPr lang="sl-SI" sz="2400" b="1" dirty="0">
              <a:solidFill>
                <a:srgbClr val="FF9900"/>
              </a:solidFill>
            </a:endParaRPr>
          </a:p>
        </p:txBody>
      </p:sp>
      <p:sp>
        <p:nvSpPr>
          <p:cNvPr id="3" name="Ograda vsebine 2"/>
          <p:cNvSpPr>
            <a:spLocks noGrp="1"/>
          </p:cNvSpPr>
          <p:nvPr>
            <p:ph idx="1"/>
          </p:nvPr>
        </p:nvSpPr>
        <p:spPr>
          <a:xfrm>
            <a:off x="1331640" y="1628800"/>
            <a:ext cx="7560840" cy="5400600"/>
          </a:xfrm>
        </p:spPr>
        <p:txBody>
          <a:bodyPr>
            <a:normAutofit/>
          </a:bodyPr>
          <a:lstStyle/>
          <a:p>
            <a:pPr>
              <a:buNone/>
            </a:pPr>
            <a:r>
              <a:rPr lang="sl-SI" dirty="0" smtClean="0">
                <a:cs typeface="Times New Roman"/>
              </a:rPr>
              <a:t>	</a:t>
            </a:r>
            <a:r>
              <a:rPr lang="sl-SI" sz="2400" dirty="0" smtClean="0"/>
              <a:t>Sprašujeta </a:t>
            </a:r>
            <a:r>
              <a:rPr lang="sl-SI" sz="2400" dirty="0" smtClean="0"/>
              <a:t>se: »Ali bom dober oče? Ali bom dobra mati?« Mati včasih v pričakovanju novega življenja ostane sama, brez podpore moškega, ki mu je zaupala. Njene skrbi in strahovi ob prihajajočem otroku so še večje. Še bolj potrebuje našo sprejetost, pomoč in oporo. </a:t>
            </a:r>
          </a:p>
          <a:p>
            <a:pPr>
              <a:buNone/>
            </a:pPr>
            <a:r>
              <a:rPr lang="sl-SI" sz="2400" dirty="0" smtClean="0"/>
              <a:t>	Čas </a:t>
            </a:r>
            <a:r>
              <a:rPr lang="sl-SI" sz="2400" dirty="0" smtClean="0"/>
              <a:t>pričakovanja in rojstva otroka je za starša poseben, blagoslovljen čas. Župnija ima v tem obdobju lepo priložnost, da starše, ki so se morda od Cerkve oddaljili, v obdobju pričakovanja rojstva otroka znova nagovori s posebnim blagoslovom. Morda ti starši še niso uredili svojega skupnega življenja s sklenitvijo zakramenta svetega zakona. </a:t>
            </a:r>
          </a:p>
          <a:p>
            <a:pPr>
              <a:buNone/>
            </a:pPr>
            <a:endParaRPr lang="sl-SI" sz="2400"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 Iztočnica za pogovor: </a:t>
            </a:r>
            <a:br>
              <a:rPr lang="sl-SI" sz="3200" b="1" dirty="0" smtClean="0">
                <a:solidFill>
                  <a:srgbClr val="FF9900"/>
                </a:solidFill>
              </a:rPr>
            </a:br>
            <a:r>
              <a:rPr lang="sl-SI" sz="2400" b="1" dirty="0" smtClean="0">
                <a:solidFill>
                  <a:srgbClr val="FF9900"/>
                </a:solidFill>
              </a:rPr>
              <a:t>Sodelovanje pri Božjem stvariteljskem delovanju</a:t>
            </a:r>
            <a:endParaRPr lang="sl-SI" sz="2400" b="1" dirty="0">
              <a:solidFill>
                <a:srgbClr val="FF9900"/>
              </a:solidFill>
            </a:endParaRPr>
          </a:p>
        </p:txBody>
      </p:sp>
      <p:sp>
        <p:nvSpPr>
          <p:cNvPr id="3" name="Ograda vsebine 2"/>
          <p:cNvSpPr>
            <a:spLocks noGrp="1"/>
          </p:cNvSpPr>
          <p:nvPr>
            <p:ph idx="1"/>
          </p:nvPr>
        </p:nvSpPr>
        <p:spPr>
          <a:xfrm>
            <a:off x="1331640" y="1628800"/>
            <a:ext cx="7560840" cy="5400600"/>
          </a:xfrm>
        </p:spPr>
        <p:txBody>
          <a:bodyPr>
            <a:normAutofit fontScale="92500"/>
          </a:bodyPr>
          <a:lstStyle/>
          <a:p>
            <a:pPr>
              <a:buNone/>
            </a:pPr>
            <a:r>
              <a:rPr lang="sl-SI" dirty="0" smtClean="0">
                <a:cs typeface="Times New Roman"/>
              </a:rPr>
              <a:t>	</a:t>
            </a:r>
            <a:r>
              <a:rPr lang="sl-SI" sz="2400" dirty="0" smtClean="0"/>
              <a:t>Čas pričakovanja in rojstva otroka je za starša poseben, blagoslovljen čas. Župnija ima v tem obdobju lepo priložnost, da starše, ki so se morda od Cerkve oddaljili, v obdobju pričakovanja rojstva otroka znova nagovori s posebnim blagoslovom. Morda ti starši še niso uredili svojega skupnega življenja s sklenitvijo zakramenta svetega zakona. Blagoslov staršev v pričakovanju rojstva otroka, voščilo in obisk družine ob rojstvu otroka, povabilo k ogledu župnijskih jaslic, udeležbi pri blagoslovu jedil na veliko soboto in mnoge druge priložnosti, so lahko lepa spodbuda, da se tudi ti starši čutijo v Cerkvi sprejete. Tako bodo lažje sprejeli odločitev za otrokov krst, njegovo versko vzgojo, tesnejšo povezanost z župnijskim občestvom in tudi za sklenitev zakramenta svetega zakona. </a:t>
            </a:r>
          </a:p>
          <a:p>
            <a:pPr>
              <a:buNone/>
            </a:pPr>
            <a:r>
              <a:rPr lang="sl-SI" sz="2400" dirty="0" smtClean="0"/>
              <a:t>	</a:t>
            </a:r>
            <a:endParaRPr lang="sl-SI" sz="2400" dirty="0" smtClean="0"/>
          </a:p>
          <a:p>
            <a:pPr>
              <a:buNone/>
            </a:pPr>
            <a:endParaRPr lang="sl-SI" sz="2400"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2800" b="1" dirty="0">
                <a:solidFill>
                  <a:srgbClr val="FF9900"/>
                </a:solidFill>
              </a:rPr>
              <a:t>Z</a:t>
            </a:r>
            <a:r>
              <a:rPr lang="sl-SI" sz="2800" b="1" dirty="0" smtClean="0">
                <a:solidFill>
                  <a:srgbClr val="FF9900"/>
                </a:solidFill>
              </a:rPr>
              <a:t>a pogovor</a:t>
            </a:r>
            <a:endParaRPr lang="sl-SI" sz="2800" b="1" dirty="0">
              <a:solidFill>
                <a:srgbClr val="FF9900"/>
              </a:solidFill>
            </a:endParaRPr>
          </a:p>
        </p:txBody>
      </p:sp>
      <p:sp>
        <p:nvSpPr>
          <p:cNvPr id="3" name="Ograda vsebine 2"/>
          <p:cNvSpPr>
            <a:spLocks noGrp="1"/>
          </p:cNvSpPr>
          <p:nvPr>
            <p:ph idx="1"/>
          </p:nvPr>
        </p:nvSpPr>
        <p:spPr>
          <a:xfrm>
            <a:off x="1331640" y="1628800"/>
            <a:ext cx="7812360" cy="5229200"/>
          </a:xfrm>
        </p:spPr>
        <p:txBody>
          <a:bodyPr>
            <a:normAutofit/>
          </a:bodyPr>
          <a:lstStyle/>
          <a:p>
            <a:pPr lvl="0"/>
            <a:r>
              <a:rPr lang="sl-SI" sz="2800" dirty="0" smtClean="0"/>
              <a:t>Na katere načine v naši župniji mladim staršem pokažemo, da se veselimo novega življenja?</a:t>
            </a:r>
          </a:p>
          <a:p>
            <a:pPr lvl="0"/>
            <a:r>
              <a:rPr lang="sl-SI" sz="2800" dirty="0" smtClean="0"/>
              <a:t>Na katere načine mladim staršem v župniji pomagamo pri sprejemanju novega življenja (pred in ob rojstvu otroka, pri njegovem varstvu in vzgoji)?</a:t>
            </a:r>
          </a:p>
          <a:p>
            <a:pPr>
              <a:buNone/>
            </a:pPr>
            <a:endParaRPr lang="sl-SI" sz="2800" dirty="0" smtClean="0"/>
          </a:p>
          <a:p>
            <a:pPr>
              <a:buNone/>
            </a:pPr>
            <a:r>
              <a:rPr lang="sl-SI" sz="2800" dirty="0" smtClean="0"/>
              <a:t>	</a:t>
            </a:r>
            <a:r>
              <a:rPr lang="sl-SI" sz="2400" i="1" dirty="0" smtClean="0"/>
              <a:t>Ugotovitve pogovora zapišemo v zapisnik seje ŽPS, saj nam bodo v pomoč pri oblikovanju Naše zaveze v 6. poglavju.</a:t>
            </a:r>
          </a:p>
          <a:p>
            <a:pPr algn="just">
              <a:lnSpc>
                <a:spcPct val="107000"/>
              </a:lnSpc>
              <a:spcAft>
                <a:spcPts val="800"/>
              </a:spcAft>
              <a:buNone/>
            </a:pPr>
            <a:endParaRPr lang="sl-SI" sz="4300" dirty="0">
              <a:ea typeface="Calibri"/>
              <a:cs typeface="Times New Roman"/>
            </a:endParaRPr>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III. REDNO PASTORALNO DELO</a:t>
            </a:r>
            <a:endParaRPr lang="sl-SI" sz="3200" b="1" dirty="0">
              <a:solidFill>
                <a:srgbClr val="FF9900"/>
              </a:solidFill>
            </a:endParaRPr>
          </a:p>
        </p:txBody>
      </p:sp>
      <p:sp>
        <p:nvSpPr>
          <p:cNvPr id="3" name="Ograda vsebine 2"/>
          <p:cNvSpPr>
            <a:spLocks noGrp="1"/>
          </p:cNvSpPr>
          <p:nvPr>
            <p:ph idx="1"/>
          </p:nvPr>
        </p:nvSpPr>
        <p:spPr>
          <a:xfrm>
            <a:off x="1331640" y="1628801"/>
            <a:ext cx="7812360" cy="864095"/>
          </a:xfrm>
        </p:spPr>
        <p:txBody>
          <a:bodyPr>
            <a:normAutofit fontScale="55000" lnSpcReduction="20000"/>
          </a:bodyPr>
          <a:lstStyle/>
          <a:p>
            <a:pPr algn="just">
              <a:lnSpc>
                <a:spcPct val="107000"/>
              </a:lnSpc>
              <a:spcAft>
                <a:spcPts val="800"/>
              </a:spcAft>
              <a:buNone/>
            </a:pPr>
            <a:r>
              <a:rPr lang="sl-SI" dirty="0" smtClean="0">
                <a:ea typeface="Calibri"/>
                <a:cs typeface="Times New Roman"/>
              </a:rPr>
              <a:t>	</a:t>
            </a:r>
            <a:r>
              <a:rPr lang="sl-SI" sz="4400" dirty="0"/>
              <a:t>Sejo nadaljujemo z obravnavo tem rednega pastoralnega dela. </a:t>
            </a:r>
          </a:p>
          <a:p>
            <a:pPr algn="just">
              <a:lnSpc>
                <a:spcPct val="107000"/>
              </a:lnSpc>
              <a:spcAft>
                <a:spcPts val="800"/>
              </a:spcAft>
              <a:buNone/>
            </a:pPr>
            <a:endParaRPr lang="sl-SI" sz="4300" dirty="0">
              <a:ea typeface="Calibri"/>
              <a:cs typeface="Times New Roman"/>
            </a:endParaRPr>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lstStyle/>
          <a:p>
            <a:endParaRPr lang="sl-SI" dirty="0"/>
          </a:p>
        </p:txBody>
      </p:sp>
      <p:sp>
        <p:nvSpPr>
          <p:cNvPr id="3" name="Ograda vsebine 2"/>
          <p:cNvSpPr>
            <a:spLocks noGrp="1"/>
          </p:cNvSpPr>
          <p:nvPr>
            <p:ph idx="1"/>
          </p:nvPr>
        </p:nvSpPr>
        <p:spPr>
          <a:xfrm>
            <a:off x="1331640" y="1628801"/>
            <a:ext cx="7812360" cy="5229199"/>
          </a:xfrm>
        </p:spPr>
        <p:txBody>
          <a:bodyPr>
            <a:normAutofit fontScale="85000" lnSpcReduction="20000"/>
          </a:bodyPr>
          <a:lstStyle/>
          <a:p>
            <a:pPr>
              <a:buNone/>
            </a:pPr>
            <a:r>
              <a:rPr lang="sl-SI" b="1" i="1" dirty="0" smtClean="0"/>
              <a:t>	</a:t>
            </a:r>
            <a:r>
              <a:rPr lang="sl-SI" i="1" dirty="0" smtClean="0"/>
              <a:t>Vajin </a:t>
            </a:r>
            <a:r>
              <a:rPr lang="sl-SI" i="1" dirty="0" smtClean="0"/>
              <a:t>otrok ni samo nekdo, ki sta ga spočela vidva, ampak je »dar«, ki vama ga je zaupal Bog. Vidva, starša, sta Božja sodelavca pri edinstvenem in izjemnem dejanju: pri začetku novega življenja.</a:t>
            </a:r>
            <a:endParaRPr lang="sl-SI" dirty="0" smtClean="0"/>
          </a:p>
          <a:p>
            <a:pPr>
              <a:buNone/>
            </a:pPr>
            <a:r>
              <a:rPr lang="sl-SI" i="1" dirty="0" smtClean="0"/>
              <a:t>	Pred </a:t>
            </a:r>
            <a:r>
              <a:rPr lang="sl-SI" i="1" dirty="0" smtClean="0"/>
              <a:t>tem darom od zgoraj, ki ga pričakujeta z določenim strahom, se zdi nujno, da:</a:t>
            </a:r>
            <a:endParaRPr lang="sl-SI" dirty="0" smtClean="0"/>
          </a:p>
          <a:p>
            <a:pPr lvl="0">
              <a:buNone/>
            </a:pPr>
            <a:r>
              <a:rPr lang="sl-SI" i="1" dirty="0" smtClean="0"/>
              <a:t>	- poklekneta</a:t>
            </a:r>
            <a:r>
              <a:rPr lang="sl-SI" i="1" dirty="0" smtClean="0"/>
              <a:t>. Vajin otrok je skrivnost od svojega začetka in glede tega, kar bo postal.</a:t>
            </a:r>
            <a:endParaRPr lang="sl-SI" dirty="0" smtClean="0"/>
          </a:p>
          <a:p>
            <a:pPr lvl="0">
              <a:buNone/>
            </a:pPr>
            <a:r>
              <a:rPr lang="sl-SI" i="1" dirty="0" smtClean="0"/>
              <a:t>	- se </a:t>
            </a:r>
            <a:r>
              <a:rPr lang="sl-SI" i="1" dirty="0" smtClean="0"/>
              <a:t>zahvalita.  Vajin otrok je Božji dar, je navzočnost, ki bogati vajino življenje in je trajno znamenje Božjega blagoslova.</a:t>
            </a:r>
            <a:endParaRPr lang="sl-SI" dirty="0" smtClean="0"/>
          </a:p>
          <a:p>
            <a:pPr>
              <a:buNone/>
            </a:pPr>
            <a:r>
              <a:rPr lang="sl-SI" i="1" dirty="0" smtClean="0"/>
              <a:t>	- ga </a:t>
            </a:r>
            <a:r>
              <a:rPr lang="sl-SI" i="1" dirty="0" smtClean="0"/>
              <a:t>sprejmeta. Gospod vama podarja življenje, za katerega bosta skrbela, ga ljubila in ga vzgajala.</a:t>
            </a:r>
            <a:endParaRPr lang="sl-SI"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196</Words>
  <Application>Microsoft Office PowerPoint</Application>
  <PresentationFormat>Diaprojekcija na zaslonu (4:3)</PresentationFormat>
  <Paragraphs>32</Paragraphs>
  <Slides>10</Slides>
  <Notes>0</Notes>
  <HiddenSlides>0</HiddenSlides>
  <MMClips>0</MMClips>
  <ScaleCrop>false</ScaleCrop>
  <HeadingPairs>
    <vt:vector size="4" baseType="variant">
      <vt:variant>
        <vt:lpstr>Tema</vt:lpstr>
      </vt:variant>
      <vt:variant>
        <vt:i4>1</vt:i4>
      </vt:variant>
      <vt:variant>
        <vt:lpstr>Naslovi diapozitivov</vt:lpstr>
      </vt:variant>
      <vt:variant>
        <vt:i4>10</vt:i4>
      </vt:variant>
    </vt:vector>
  </HeadingPairs>
  <TitlesOfParts>
    <vt:vector size="11" baseType="lpstr">
      <vt:lpstr>Officeova tema</vt:lpstr>
      <vt:lpstr>Čas pričakovanja in blagoslov novega življenja</vt:lpstr>
      <vt:lpstr>I. DUHOVNI DEL: Svetopisemski odlomek</vt:lpstr>
      <vt:lpstr>Za osebni razmislek</vt:lpstr>
      <vt:lpstr>II. Iztočnica za pogovor:  Sodelovanje pri Božjem stvariteljskem delovanju</vt:lpstr>
      <vt:lpstr>II. Iztočnica za pogovor:  Sodelovanje pri Božjem stvariteljskem delovanju</vt:lpstr>
      <vt:lpstr>II. Iztočnica za pogovor:  Sodelovanje pri Božjem stvariteljskem delovanju</vt:lpstr>
      <vt:lpstr>Za pogovor</vt:lpstr>
      <vt:lpstr>III. REDNO PASTORALNO DELO</vt:lpstr>
      <vt:lpstr>Diapozitiv 9</vt:lpstr>
      <vt:lpstr>Diapozitiv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Bog vstopa v družino po ljubezni</dc:title>
  <dc:creator>Mojca</dc:creator>
  <cp:lastModifiedBy>Mojca</cp:lastModifiedBy>
  <cp:revision>17</cp:revision>
  <dcterms:created xsi:type="dcterms:W3CDTF">2017-07-13T07:24:27Z</dcterms:created>
  <dcterms:modified xsi:type="dcterms:W3CDTF">2017-07-13T09:02:16Z</dcterms:modified>
</cp:coreProperties>
</file>