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80" r:id="rId5"/>
    <p:sldId id="281" r:id="rId6"/>
    <p:sldId id="282" r:id="rId7"/>
    <p:sldId id="276" r:id="rId8"/>
    <p:sldId id="283" r:id="rId9"/>
    <p:sldId id="258" r:id="rId10"/>
    <p:sldId id="279" r:id="rId11"/>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1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87C16-7EB6-4337-A2C3-5B51E2D9D5AF}" type="datetimeFigureOut">
              <a:rPr lang="sl-SI" smtClean="0"/>
              <a:pPr/>
              <a:t>13. 07. 2017</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FB631-7FBF-413F-9621-90262617D04E}"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ojca\Slike\križek, ruta, Pavle\slika-6.jpg"/>
          <p:cNvPicPr>
            <a:picLocks noChangeAspect="1" noChangeArrowheads="1"/>
          </p:cNvPicPr>
          <p:nvPr/>
        </p:nvPicPr>
        <p:blipFill>
          <a:blip r:embed="rId2" cstate="print"/>
          <a:srcRect/>
          <a:stretch>
            <a:fillRect/>
          </a:stretch>
        </p:blipFill>
        <p:spPr bwMode="auto">
          <a:xfrm>
            <a:off x="-925513" y="-236538"/>
            <a:ext cx="10995026" cy="7331076"/>
          </a:xfrm>
          <a:prstGeom prst="rect">
            <a:avLst/>
          </a:prstGeom>
          <a:noFill/>
        </p:spPr>
      </p:pic>
      <p:sp>
        <p:nvSpPr>
          <p:cNvPr id="2" name="Naslov 1"/>
          <p:cNvSpPr>
            <a:spLocks noGrp="1"/>
          </p:cNvSpPr>
          <p:nvPr>
            <p:ph type="ctrTitle"/>
          </p:nvPr>
        </p:nvSpPr>
        <p:spPr/>
        <p:txBody>
          <a:bodyPr/>
          <a:lstStyle/>
          <a:p>
            <a:r>
              <a:rPr lang="sl-SI" b="1" dirty="0" smtClean="0">
                <a:solidFill>
                  <a:schemeClr val="bg1"/>
                </a:solidFill>
              </a:rPr>
              <a:t>Vera kot živa, ljubezniva Božja navzočnost</a:t>
            </a:r>
            <a:endParaRPr lang="sl-SI" b="1" dirty="0">
              <a:solidFill>
                <a:schemeClr val="bg1"/>
              </a:solidFill>
            </a:endParaRPr>
          </a:p>
        </p:txBody>
      </p:sp>
      <p:sp>
        <p:nvSpPr>
          <p:cNvPr id="3" name="Podnaslov 2"/>
          <p:cNvSpPr>
            <a:spLocks noGrp="1"/>
          </p:cNvSpPr>
          <p:nvPr>
            <p:ph type="subTitle" idx="1"/>
          </p:nvPr>
        </p:nvSpPr>
        <p:spPr>
          <a:xfrm>
            <a:off x="-756592" y="3886200"/>
            <a:ext cx="10585176" cy="2971800"/>
          </a:xfrm>
        </p:spPr>
        <p:txBody>
          <a:bodyPr>
            <a:normAutofit/>
          </a:bodyPr>
          <a:lstStyle/>
          <a:p>
            <a:r>
              <a:rPr lang="sl-SI" i="1" dirty="0" smtClean="0">
                <a:solidFill>
                  <a:schemeClr val="bg1"/>
                </a:solidFill>
              </a:rPr>
              <a:t>»Družine brez ljubezni ne morejo izpolniti poslanstva, ki ga ima Bog z njimi. Družina ima poslanstvo, da vodi, razodeva in posreduje ljubezen…«</a:t>
            </a:r>
            <a:r>
              <a:rPr lang="sl-SI" dirty="0" smtClean="0">
                <a:solidFill>
                  <a:schemeClr val="bg1"/>
                </a:solidFill>
              </a:rPr>
              <a:t> (FC 17)</a:t>
            </a:r>
            <a:endParaRPr lang="sl-SI"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lstStyle/>
          <a:p>
            <a:endParaRPr lang="sl-SI" dirty="0"/>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
        <p:nvSpPr>
          <p:cNvPr id="5" name="Ograda vsebine 2"/>
          <p:cNvSpPr txBox="1">
            <a:spLocks/>
          </p:cNvSpPr>
          <p:nvPr/>
        </p:nvSpPr>
        <p:spPr>
          <a:xfrm>
            <a:off x="1403648" y="6165304"/>
            <a:ext cx="7283152" cy="464915"/>
          </a:xfrm>
          <a:prstGeom prst="rect">
            <a:avLst/>
          </a:prstGeom>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l-SI" sz="3200" b="0" i="0" u="none" strike="noStrike" kern="1200" cap="none" spc="0" normalizeH="0" baseline="0" noProof="0" smtClean="0">
                <a:ln>
                  <a:noFill/>
                </a:ln>
                <a:solidFill>
                  <a:schemeClr val="tx1"/>
                </a:solidFill>
                <a:effectLst/>
                <a:uLnTx/>
                <a:uFillTx/>
                <a:latin typeface="+mn-lt"/>
                <a:ea typeface="+mn-ea"/>
                <a:cs typeface="+mn-cs"/>
              </a:rPr>
              <a:t>Pripravila: dr. Mojca Bertoncel, tajnica Škofijskega urada za laike Nadškofije Ljubljana</a:t>
            </a:r>
            <a:endParaRPr kumimoji="0" lang="sl-SI"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Ograda vsebine 5"/>
          <p:cNvSpPr>
            <a:spLocks noGrp="1"/>
          </p:cNvSpPr>
          <p:nvPr>
            <p:ph idx="1"/>
          </p:nvPr>
        </p:nvSpPr>
        <p:spPr/>
        <p:txBody>
          <a:bodyPr/>
          <a:lstStyle/>
          <a:p>
            <a:endParaRPr lang="sl-S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3200" b="1" dirty="0" smtClean="0">
                <a:solidFill>
                  <a:srgbClr val="FF9900"/>
                </a:solidFill>
              </a:rPr>
              <a:t>I. DUHOVNI DEL: </a:t>
            </a:r>
            <a:r>
              <a:rPr lang="sl-SI" sz="2800" b="1" dirty="0" smtClean="0">
                <a:solidFill>
                  <a:srgbClr val="FF9900"/>
                </a:solidFill>
              </a:rPr>
              <a:t>Svetopisemski odlomek</a:t>
            </a:r>
            <a:endParaRPr lang="sl-SI" sz="2800" b="1" dirty="0">
              <a:solidFill>
                <a:srgbClr val="FF9900"/>
              </a:solidFill>
            </a:endParaRPr>
          </a:p>
        </p:txBody>
      </p:sp>
      <p:sp>
        <p:nvSpPr>
          <p:cNvPr id="3" name="Ograda vsebine 2"/>
          <p:cNvSpPr>
            <a:spLocks noGrp="1"/>
          </p:cNvSpPr>
          <p:nvPr>
            <p:ph idx="1"/>
          </p:nvPr>
        </p:nvSpPr>
        <p:spPr>
          <a:xfrm>
            <a:off x="1331640" y="1628800"/>
            <a:ext cx="7812360" cy="5229200"/>
          </a:xfrm>
        </p:spPr>
        <p:txBody>
          <a:bodyPr>
            <a:normAutofit fontScale="85000" lnSpcReduction="20000"/>
          </a:bodyPr>
          <a:lstStyle/>
          <a:p>
            <a:pPr>
              <a:buNone/>
            </a:pPr>
            <a:r>
              <a:rPr lang="sl-SI" dirty="0" smtClean="0"/>
              <a:t>	›Pridite, blagoslovljeni mojega Očeta! Prejmite v posest kraljestvo, ki vam je pripravljeno od začetka sveta! Kajti lačen sem bil in ste mi dali jesti, žejen sem bil in ste mi dali piti, tujec sem bil in ste me sprejeli, nag sem bil in ste me oblekli, bolan sem bil in ste me obiskali, v ječi sem bil in ste prišli k meni.‹ Tedaj mu bodo pravični odgovorili: ›Gospod, kdaj smo te videli lačnega in te nasitili ali žejnega in ti dali piti? Kdaj smo te videli tujca in te sprejeli ali nagega in te oblekli? Kdaj smo te videli bolnega ali v ječi in smo prišli k tebi?‹ Kralj jim bo odgovoril: ›Resnično, povem vam: Kar koli ste storili enemu od teh mojih najmanjših bratov, ste meni storili.‹</a:t>
            </a:r>
          </a:p>
          <a:p>
            <a:pPr algn="r">
              <a:buNone/>
            </a:pPr>
            <a:r>
              <a:rPr lang="sl-SI" dirty="0" err="1" smtClean="0"/>
              <a:t>Mt</a:t>
            </a:r>
            <a:r>
              <a:rPr lang="sl-SI" dirty="0" smtClean="0"/>
              <a:t> 5</a:t>
            </a:r>
            <a:r>
              <a:rPr lang="sl-SI" smtClean="0"/>
              <a:t>, </a:t>
            </a:r>
            <a:r>
              <a:rPr lang="sl-SI" smtClean="0"/>
              <a:t>34-40</a:t>
            </a:r>
            <a:endParaRPr lang="sl-SI" dirty="0" smtClean="0"/>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2800" b="1" dirty="0" smtClean="0">
                <a:solidFill>
                  <a:srgbClr val="FF9900"/>
                </a:solidFill>
              </a:rPr>
              <a:t>Za osebni razmislek</a:t>
            </a:r>
            <a:endParaRPr lang="sl-SI" sz="2800" b="1" dirty="0">
              <a:solidFill>
                <a:srgbClr val="FF9900"/>
              </a:solidFill>
            </a:endParaRPr>
          </a:p>
        </p:txBody>
      </p:sp>
      <p:sp>
        <p:nvSpPr>
          <p:cNvPr id="3" name="Ograda vsebine 2"/>
          <p:cNvSpPr>
            <a:spLocks noGrp="1"/>
          </p:cNvSpPr>
          <p:nvPr>
            <p:ph idx="1"/>
          </p:nvPr>
        </p:nvSpPr>
        <p:spPr>
          <a:xfrm>
            <a:off x="1331640" y="1628800"/>
            <a:ext cx="7812360" cy="4525963"/>
          </a:xfrm>
        </p:spPr>
        <p:txBody>
          <a:bodyPr>
            <a:normAutofit fontScale="92500"/>
          </a:bodyPr>
          <a:lstStyle/>
          <a:p>
            <a:pPr lvl="0"/>
            <a:r>
              <a:rPr lang="sl-SI" dirty="0" smtClean="0"/>
              <a:t>Kakšni občutki se v meni zbudijo, ko družinskega člana ali osebo, ki mi je zelo blizu, razveselim, mu naredim nekaj lepega, dobrega ali ko ga s svojim dejanjem prizadenem?</a:t>
            </a:r>
          </a:p>
          <a:p>
            <a:pPr lvl="0"/>
            <a:r>
              <a:rPr lang="sl-SI" dirty="0" smtClean="0"/>
              <a:t>Zakaj? </a:t>
            </a:r>
          </a:p>
          <a:p>
            <a:pPr lvl="0">
              <a:buNone/>
            </a:pPr>
            <a:endParaRPr lang="sl-SI" dirty="0" smtClean="0"/>
          </a:p>
          <a:p>
            <a:pPr algn="ctr">
              <a:buNone/>
            </a:pPr>
            <a:r>
              <a:rPr lang="sl-SI" dirty="0" smtClean="0"/>
              <a:t>	</a:t>
            </a:r>
            <a:r>
              <a:rPr lang="sl-SI" i="1" dirty="0" smtClean="0"/>
              <a:t>Gospod, kar storim tistim, ki so mi najbližji, storim tebi. Pomagaj mi, da bo moje življenje postajalo vedno jasnejši odsev tvoje ljubezni. </a:t>
            </a:r>
            <a:endParaRPr lang="sl-SI" i="1" dirty="0"/>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3200" b="1" dirty="0" smtClean="0">
                <a:solidFill>
                  <a:srgbClr val="FF9900"/>
                </a:solidFill>
              </a:rPr>
              <a:t>II. Iztočnica za pogovor: </a:t>
            </a:r>
            <a:br>
              <a:rPr lang="sl-SI" sz="3200" b="1" dirty="0" smtClean="0">
                <a:solidFill>
                  <a:srgbClr val="FF9900"/>
                </a:solidFill>
              </a:rPr>
            </a:br>
            <a:r>
              <a:rPr lang="sl-SI" sz="2400" b="1" dirty="0" smtClean="0">
                <a:solidFill>
                  <a:srgbClr val="FF9900"/>
                </a:solidFill>
              </a:rPr>
              <a:t>V naših medsebojnih odnosih se zrcalijo zakramenti Cerkve</a:t>
            </a:r>
            <a:endParaRPr lang="sl-SI" sz="2400" b="1" dirty="0">
              <a:solidFill>
                <a:srgbClr val="FF9900"/>
              </a:solidFill>
            </a:endParaRPr>
          </a:p>
        </p:txBody>
      </p:sp>
      <p:sp>
        <p:nvSpPr>
          <p:cNvPr id="3" name="Ograda vsebine 2"/>
          <p:cNvSpPr>
            <a:spLocks noGrp="1"/>
          </p:cNvSpPr>
          <p:nvPr>
            <p:ph idx="1"/>
          </p:nvPr>
        </p:nvSpPr>
        <p:spPr>
          <a:xfrm>
            <a:off x="1331640" y="1628800"/>
            <a:ext cx="7560840" cy="5229200"/>
          </a:xfrm>
        </p:spPr>
        <p:txBody>
          <a:bodyPr>
            <a:normAutofit fontScale="92500" lnSpcReduction="20000"/>
          </a:bodyPr>
          <a:lstStyle/>
          <a:p>
            <a:pPr>
              <a:buNone/>
            </a:pPr>
            <a:r>
              <a:rPr lang="sl-SI" dirty="0" smtClean="0">
                <a:cs typeface="Times New Roman"/>
              </a:rPr>
              <a:t>	</a:t>
            </a:r>
            <a:r>
              <a:rPr lang="sl-SI" sz="2800" dirty="0" smtClean="0"/>
              <a:t>Številne družine vero povezujejo zgolj z molitvijo, obiskom svete maše in dejavnostmi v župniji. Ne zavedajo pa se, da je Božje ljubeče navzočnosti in milosti polno tudi naše vsakdanje družinsko življenje in predvsem način, kako ga živimo. Družinam moramo pomagati, da se bodo zavedale prejetih milosti ter duhovne razsežnosti svojega vsakdanjega življenja in začele nanj gledati z drugačnim pogledom. Družina je nič manj kot domača cerkev. </a:t>
            </a:r>
          </a:p>
          <a:p>
            <a:pPr>
              <a:buNone/>
            </a:pPr>
            <a:r>
              <a:rPr lang="sl-SI" sz="2800" dirty="0" smtClean="0"/>
              <a:t>	</a:t>
            </a:r>
          </a:p>
          <a:p>
            <a:pPr>
              <a:buNone/>
            </a:pPr>
            <a:r>
              <a:rPr lang="sl-SI" sz="2800" dirty="0" smtClean="0"/>
              <a:t>	Preko ljubezni v naših medsebojnih odnosih se na nek način zrcalijo zakramenti Cerkve. Družina je tista, ki prva pozdravi novo življenje, in podobno krščenec s svetim krstom postane Božji otrok. </a:t>
            </a:r>
          </a:p>
          <a:p>
            <a:pPr algn="just">
              <a:lnSpc>
                <a:spcPct val="107000"/>
              </a:lnSpc>
              <a:spcAft>
                <a:spcPts val="800"/>
              </a:spcAft>
              <a:buNone/>
            </a:pPr>
            <a:endParaRPr lang="sl-SI" sz="4300" dirty="0">
              <a:ea typeface="Calibri"/>
              <a:cs typeface="Times New Roman"/>
            </a:endParaRPr>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3200" b="1" dirty="0" smtClean="0">
                <a:solidFill>
                  <a:srgbClr val="FF9900"/>
                </a:solidFill>
              </a:rPr>
              <a:t>II. Iztočnica za pogovor: </a:t>
            </a:r>
            <a:br>
              <a:rPr lang="sl-SI" sz="3200" b="1" dirty="0" smtClean="0">
                <a:solidFill>
                  <a:srgbClr val="FF9900"/>
                </a:solidFill>
              </a:rPr>
            </a:br>
            <a:r>
              <a:rPr lang="sl-SI" sz="2400" b="1" dirty="0" smtClean="0">
                <a:solidFill>
                  <a:srgbClr val="FF9900"/>
                </a:solidFill>
              </a:rPr>
              <a:t>V naših medsebojnih odnosih se zrcalijo zakramenti Cerkve</a:t>
            </a:r>
            <a:endParaRPr lang="sl-SI" sz="2400" b="1" dirty="0">
              <a:solidFill>
                <a:srgbClr val="FF9900"/>
              </a:solidFill>
            </a:endParaRPr>
          </a:p>
        </p:txBody>
      </p:sp>
      <p:sp>
        <p:nvSpPr>
          <p:cNvPr id="3" name="Ograda vsebine 2"/>
          <p:cNvSpPr>
            <a:spLocks noGrp="1"/>
          </p:cNvSpPr>
          <p:nvPr>
            <p:ph idx="1"/>
          </p:nvPr>
        </p:nvSpPr>
        <p:spPr>
          <a:xfrm>
            <a:off x="1331640" y="1628800"/>
            <a:ext cx="7560840" cy="5229200"/>
          </a:xfrm>
        </p:spPr>
        <p:txBody>
          <a:bodyPr>
            <a:normAutofit fontScale="92500" lnSpcReduction="10000"/>
          </a:bodyPr>
          <a:lstStyle/>
          <a:p>
            <a:pPr>
              <a:buNone/>
            </a:pPr>
            <a:r>
              <a:rPr lang="sl-SI" dirty="0" smtClean="0">
                <a:cs typeface="Times New Roman"/>
              </a:rPr>
              <a:t>	</a:t>
            </a:r>
            <a:r>
              <a:rPr lang="sl-SI" sz="2800" dirty="0" smtClean="0"/>
              <a:t>Naši družinski obedi so tesno povezani z našim razumevanjem evharistije. Tudi sprava se najprej začne v družini, kajti dom je prvi kraj, v katerem morajo najti svoje mesto priznanje greha, sprava in odpuščanje. </a:t>
            </a:r>
          </a:p>
          <a:p>
            <a:pPr>
              <a:buNone/>
            </a:pPr>
            <a:r>
              <a:rPr lang="sl-SI" sz="2800" dirty="0" smtClean="0"/>
              <a:t>	</a:t>
            </a:r>
          </a:p>
          <a:p>
            <a:pPr>
              <a:buNone/>
            </a:pPr>
            <a:r>
              <a:rPr lang="sl-SI" sz="2800" dirty="0" smtClean="0"/>
              <a:t>	Družina je priča mejnikom odraščanja, prevzemanja odgovornosti in doseganja zrelosti tako kot je zakrament svete birme mejnik odraslosti v veri. V družini se kot pri zakramentu bolniškega maziljenja družinski člani s posebno skrbjo posvečamo tistemu, ki je bolan, in onemu, ki potrebuje nekoga, da prisluhne njegovim strahovom. </a:t>
            </a:r>
          </a:p>
          <a:p>
            <a:pPr>
              <a:buNone/>
            </a:pPr>
            <a:endParaRPr lang="sl-SI" sz="2800" dirty="0" smtClean="0"/>
          </a:p>
          <a:p>
            <a:pPr algn="just">
              <a:lnSpc>
                <a:spcPct val="107000"/>
              </a:lnSpc>
              <a:spcAft>
                <a:spcPts val="800"/>
              </a:spcAft>
              <a:buNone/>
            </a:pPr>
            <a:endParaRPr lang="sl-SI" sz="4300" dirty="0">
              <a:ea typeface="Calibri"/>
              <a:cs typeface="Times New Roman"/>
            </a:endParaRPr>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3200" b="1" dirty="0" smtClean="0">
                <a:solidFill>
                  <a:srgbClr val="FF9900"/>
                </a:solidFill>
              </a:rPr>
              <a:t>II. Iztočnica za pogovor: </a:t>
            </a:r>
            <a:br>
              <a:rPr lang="sl-SI" sz="3200" b="1" dirty="0" smtClean="0">
                <a:solidFill>
                  <a:srgbClr val="FF9900"/>
                </a:solidFill>
              </a:rPr>
            </a:br>
            <a:r>
              <a:rPr lang="sl-SI" sz="2400" b="1" dirty="0" smtClean="0">
                <a:solidFill>
                  <a:srgbClr val="FF9900"/>
                </a:solidFill>
              </a:rPr>
              <a:t>V naših medsebojnih odnosih se zrcalijo zakramenti Cerkve</a:t>
            </a:r>
            <a:endParaRPr lang="sl-SI" sz="2400" b="1" dirty="0">
              <a:solidFill>
                <a:srgbClr val="FF9900"/>
              </a:solidFill>
            </a:endParaRPr>
          </a:p>
        </p:txBody>
      </p:sp>
      <p:sp>
        <p:nvSpPr>
          <p:cNvPr id="3" name="Ograda vsebine 2"/>
          <p:cNvSpPr>
            <a:spLocks noGrp="1"/>
          </p:cNvSpPr>
          <p:nvPr>
            <p:ph idx="1"/>
          </p:nvPr>
        </p:nvSpPr>
        <p:spPr>
          <a:xfrm>
            <a:off x="1331640" y="1340768"/>
            <a:ext cx="7560840" cy="3600400"/>
          </a:xfrm>
        </p:spPr>
        <p:txBody>
          <a:bodyPr>
            <a:normAutofit/>
          </a:bodyPr>
          <a:lstStyle/>
          <a:p>
            <a:pPr>
              <a:buNone/>
            </a:pPr>
            <a:r>
              <a:rPr lang="sl-SI" dirty="0" smtClean="0">
                <a:cs typeface="Times New Roman"/>
              </a:rPr>
              <a:t>	</a:t>
            </a:r>
            <a:r>
              <a:rPr lang="sl-SI" sz="2800" dirty="0" smtClean="0"/>
              <a:t> V družini sta starša tista, ki družino vodita ter otroke spremljata in vzgajata v veri tako kot duhovnik vodi zaupano mu verno občestvo. In končno je družina tista, ki kot zakrament svetega zakona, človeku daje gotovost sprejetosti in vseživljenjske zvestobe tako v odnosih med družinskimi člani kot tudi v odnosih, ki to ljubezen in zaupanje posredujejo navzven.</a:t>
            </a:r>
          </a:p>
          <a:p>
            <a:pPr algn="just">
              <a:lnSpc>
                <a:spcPct val="107000"/>
              </a:lnSpc>
              <a:spcAft>
                <a:spcPts val="800"/>
              </a:spcAft>
              <a:buNone/>
            </a:pPr>
            <a:endParaRPr lang="sl-SI" sz="4300" dirty="0">
              <a:ea typeface="Calibri"/>
              <a:cs typeface="Times New Roman"/>
            </a:endParaRPr>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3200" b="1" dirty="0" smtClean="0">
                <a:solidFill>
                  <a:srgbClr val="FF9900"/>
                </a:solidFill>
              </a:rPr>
              <a:t>III. NAŠA ZAVEZA</a:t>
            </a:r>
            <a:endParaRPr lang="sl-SI" sz="3200" b="1" dirty="0">
              <a:solidFill>
                <a:srgbClr val="FF9900"/>
              </a:solidFill>
            </a:endParaRPr>
          </a:p>
        </p:txBody>
      </p:sp>
      <p:sp>
        <p:nvSpPr>
          <p:cNvPr id="3" name="Ograda vsebine 2"/>
          <p:cNvSpPr>
            <a:spLocks noGrp="1"/>
          </p:cNvSpPr>
          <p:nvPr>
            <p:ph idx="1"/>
          </p:nvPr>
        </p:nvSpPr>
        <p:spPr>
          <a:xfrm>
            <a:off x="1331640" y="1628801"/>
            <a:ext cx="7812360" cy="5040559"/>
          </a:xfrm>
        </p:spPr>
        <p:txBody>
          <a:bodyPr>
            <a:normAutofit/>
          </a:bodyPr>
          <a:lstStyle/>
          <a:p>
            <a:pPr>
              <a:buNone/>
            </a:pPr>
            <a:r>
              <a:rPr lang="sl-SI" dirty="0" smtClean="0">
                <a:cs typeface="Times New Roman"/>
              </a:rPr>
              <a:t>	</a:t>
            </a:r>
            <a:r>
              <a:rPr lang="sl-SI" sz="2800" b="1" dirty="0" smtClean="0"/>
              <a:t>Namen: Družinam v naši župniji pomagamo k zavedanju, da so naši vsakdanji odnosi v družini dejavni izraz naše vere in sodelovanja z Božjo milostjo.</a:t>
            </a:r>
          </a:p>
          <a:p>
            <a:pPr>
              <a:buNone/>
            </a:pPr>
            <a:endParaRPr lang="sl-SI" sz="2800" dirty="0" smtClean="0"/>
          </a:p>
          <a:p>
            <a:pPr>
              <a:buNone/>
            </a:pPr>
            <a:r>
              <a:rPr lang="sl-SI" sz="2800" dirty="0" smtClean="0"/>
              <a:t>	</a:t>
            </a:r>
            <a:endParaRPr lang="sl-SI" sz="4400" dirty="0"/>
          </a:p>
          <a:p>
            <a:pPr algn="just">
              <a:lnSpc>
                <a:spcPct val="107000"/>
              </a:lnSpc>
              <a:spcAft>
                <a:spcPts val="800"/>
              </a:spcAft>
              <a:buNone/>
            </a:pPr>
            <a:endParaRPr lang="sl-SI" sz="4300" dirty="0">
              <a:ea typeface="Calibri"/>
              <a:cs typeface="Times New Roman"/>
            </a:endParaRPr>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3200" b="1" dirty="0" smtClean="0">
                <a:solidFill>
                  <a:srgbClr val="FF9900"/>
                </a:solidFill>
              </a:rPr>
              <a:t>III. NAŠA ZAVEZA</a:t>
            </a:r>
            <a:endParaRPr lang="sl-SI" sz="3200" b="1" dirty="0">
              <a:solidFill>
                <a:srgbClr val="FF9900"/>
              </a:solidFill>
            </a:endParaRPr>
          </a:p>
        </p:txBody>
      </p:sp>
      <p:sp>
        <p:nvSpPr>
          <p:cNvPr id="3" name="Ograda vsebine 2"/>
          <p:cNvSpPr>
            <a:spLocks noGrp="1"/>
          </p:cNvSpPr>
          <p:nvPr>
            <p:ph idx="1"/>
          </p:nvPr>
        </p:nvSpPr>
        <p:spPr>
          <a:xfrm>
            <a:off x="1331640" y="1628801"/>
            <a:ext cx="7812360" cy="5040559"/>
          </a:xfrm>
        </p:spPr>
        <p:txBody>
          <a:bodyPr>
            <a:normAutofit fontScale="85000" lnSpcReduction="10000"/>
          </a:bodyPr>
          <a:lstStyle/>
          <a:p>
            <a:pPr>
              <a:buNone/>
            </a:pPr>
            <a:r>
              <a:rPr lang="sl-SI" dirty="0" smtClean="0">
                <a:cs typeface="Times New Roman"/>
              </a:rPr>
              <a:t>	</a:t>
            </a:r>
            <a:r>
              <a:rPr lang="sl-SI" sz="2800" dirty="0" smtClean="0"/>
              <a:t>Člani ŽPS skupaj iščemo odgovore na naslednje vprašanje:</a:t>
            </a:r>
          </a:p>
          <a:p>
            <a:pPr>
              <a:buNone/>
            </a:pPr>
            <a:endParaRPr lang="sl-SI" sz="2800" dirty="0" smtClean="0"/>
          </a:p>
          <a:p>
            <a:pPr>
              <a:buNone/>
            </a:pPr>
            <a:r>
              <a:rPr lang="sl-SI" sz="2800" i="1" dirty="0" smtClean="0"/>
              <a:t>	Katera so vstopna mesta (to so priložnosti, ob katerih s starši oz. z družinami pridemo v stik), spodbude in dejavnosti, s katerimi lahko člani ŽPS in drugi župnijski sodelavci družinam v naši župniji pomagamo k zavedanju, da so naši vsakdanji odnosi v družini dejavni izraz naše vere in sodelovanja z Božjo milostjo?</a:t>
            </a:r>
          </a:p>
          <a:p>
            <a:pPr>
              <a:buNone/>
            </a:pPr>
            <a:endParaRPr lang="sl-SI" sz="2800" i="1" dirty="0" smtClean="0"/>
          </a:p>
          <a:p>
            <a:pPr>
              <a:buNone/>
            </a:pPr>
            <a:r>
              <a:rPr lang="sl-SI" sz="2800" dirty="0" smtClean="0"/>
              <a:t>	Na osnovi v pogovoru podanih predlogov oblikujemo enega ali več sklepov, za katere se člani ŽPS zavezujemo, da jih bomo uresničili. Pri tem določimo osebe, odgovorne za izvajanje sprejetih sklepov in časovni okvir, v katerem bomo sklepe uresničili.</a:t>
            </a:r>
          </a:p>
          <a:p>
            <a:pPr>
              <a:buNone/>
            </a:pPr>
            <a:endParaRPr lang="sl-SI" sz="2800" dirty="0" smtClean="0"/>
          </a:p>
          <a:p>
            <a:pPr algn="just">
              <a:lnSpc>
                <a:spcPct val="107000"/>
              </a:lnSpc>
              <a:spcAft>
                <a:spcPts val="800"/>
              </a:spcAft>
              <a:buNone/>
            </a:pPr>
            <a:endParaRPr lang="sl-SI" sz="4400" dirty="0"/>
          </a:p>
          <a:p>
            <a:pPr algn="just">
              <a:lnSpc>
                <a:spcPct val="107000"/>
              </a:lnSpc>
              <a:spcAft>
                <a:spcPts val="800"/>
              </a:spcAft>
              <a:buNone/>
            </a:pPr>
            <a:endParaRPr lang="sl-SI" sz="4300" dirty="0">
              <a:ea typeface="Calibri"/>
              <a:cs typeface="Times New Roman"/>
            </a:endParaRPr>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lstStyle/>
          <a:p>
            <a:endParaRPr lang="sl-SI" dirty="0"/>
          </a:p>
        </p:txBody>
      </p:sp>
      <p:sp>
        <p:nvSpPr>
          <p:cNvPr id="3" name="Ograda vsebine 2"/>
          <p:cNvSpPr>
            <a:spLocks noGrp="1"/>
          </p:cNvSpPr>
          <p:nvPr>
            <p:ph idx="1"/>
          </p:nvPr>
        </p:nvSpPr>
        <p:spPr>
          <a:xfrm>
            <a:off x="1331640" y="1628801"/>
            <a:ext cx="7812360" cy="2736303"/>
          </a:xfrm>
        </p:spPr>
        <p:txBody>
          <a:bodyPr>
            <a:normAutofit lnSpcReduction="10000"/>
          </a:bodyPr>
          <a:lstStyle/>
          <a:p>
            <a:pPr>
              <a:buNone/>
            </a:pPr>
            <a:r>
              <a:rPr lang="sl-SI" b="1" i="1" dirty="0" smtClean="0"/>
              <a:t>	</a:t>
            </a:r>
            <a:r>
              <a:rPr lang="sl-SI" i="1" dirty="0" smtClean="0"/>
              <a:t>»Ko se z možem ljubiva, se zavedava, da se dogaja nekaj svetega. Tako je kot da bi drug drugemu govorila: »Vzemi, to je moje telo, ki se daje zate.« Za naju je spolni odnos sveti obred preko katerega praznujeva in utrjujeva vez ljubezni med nama.«</a:t>
            </a:r>
            <a:endParaRPr lang="sl-SI" dirty="0"/>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126</Words>
  <Application>Microsoft Office PowerPoint</Application>
  <PresentationFormat>Diaprojekcija na zaslonu (4:3)</PresentationFormat>
  <Paragraphs>33</Paragraphs>
  <Slides>10</Slides>
  <Notes>0</Notes>
  <HiddenSlides>0</HiddenSlides>
  <MMClips>0</MMClips>
  <ScaleCrop>false</ScaleCrop>
  <HeadingPairs>
    <vt:vector size="4" baseType="variant">
      <vt:variant>
        <vt:lpstr>Tema</vt:lpstr>
      </vt:variant>
      <vt:variant>
        <vt:i4>1</vt:i4>
      </vt:variant>
      <vt:variant>
        <vt:lpstr>Naslovi diapozitivov</vt:lpstr>
      </vt:variant>
      <vt:variant>
        <vt:i4>10</vt:i4>
      </vt:variant>
    </vt:vector>
  </HeadingPairs>
  <TitlesOfParts>
    <vt:vector size="11" baseType="lpstr">
      <vt:lpstr>Officeova tema</vt:lpstr>
      <vt:lpstr>Vera kot živa, ljubezniva Božja navzočnost</vt:lpstr>
      <vt:lpstr>I. DUHOVNI DEL: Svetopisemski odlomek</vt:lpstr>
      <vt:lpstr>Za osebni razmislek</vt:lpstr>
      <vt:lpstr>II. Iztočnica za pogovor:  V naših medsebojnih odnosih se zrcalijo zakramenti Cerkve</vt:lpstr>
      <vt:lpstr>II. Iztočnica za pogovor:  V naših medsebojnih odnosih se zrcalijo zakramenti Cerkve</vt:lpstr>
      <vt:lpstr>II. Iztočnica za pogovor:  V naših medsebojnih odnosih se zrcalijo zakramenti Cerkve</vt:lpstr>
      <vt:lpstr>III. NAŠA ZAVEZA</vt:lpstr>
      <vt:lpstr>III. NAŠA ZAVEZA</vt:lpstr>
      <vt:lpstr>Diapozitiv 9</vt:lpstr>
      <vt:lpstr>Diapozitiv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Bog vstopa v družino po ljubezni</dc:title>
  <dc:creator>Mojca</dc:creator>
  <cp:lastModifiedBy>Mojca</cp:lastModifiedBy>
  <cp:revision>13</cp:revision>
  <dcterms:created xsi:type="dcterms:W3CDTF">2017-07-13T07:24:27Z</dcterms:created>
  <dcterms:modified xsi:type="dcterms:W3CDTF">2017-07-13T09:31:06Z</dcterms:modified>
</cp:coreProperties>
</file>