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82" r:id="rId5"/>
    <p:sldId id="288" r:id="rId6"/>
    <p:sldId id="290" r:id="rId7"/>
    <p:sldId id="276" r:id="rId8"/>
    <p:sldId id="283" r:id="rId9"/>
    <p:sldId id="258" r:id="rId10"/>
    <p:sldId id="279" r:id="rId1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0B887C16-7EB6-4337-A2C3-5B51E2D9D5AF}" type="datetimeFigureOut">
              <a:rPr lang="sl-SI" smtClean="0"/>
              <a:pPr/>
              <a:t>13. 07. 2017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1FBFB631-7FBF-413F-9621-90262617D04E}"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87C16-7EB6-4337-A2C3-5B51E2D9D5AF}" type="datetimeFigureOut">
              <a:rPr lang="sl-SI" smtClean="0"/>
              <a:pPr/>
              <a:t>13. 07. 2017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FB631-7FBF-413F-9621-90262617D04E}"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ojca\Slike\križek, ruta, Pavle\slika-6.jpg"/>
          <p:cNvPicPr>
            <a:picLocks noChangeAspect="1" noChangeArrowheads="1"/>
          </p:cNvPicPr>
          <p:nvPr/>
        </p:nvPicPr>
        <p:blipFill>
          <a:blip r:embed="rId2" cstate="print"/>
          <a:srcRect/>
          <a:stretch>
            <a:fillRect/>
          </a:stretch>
        </p:blipFill>
        <p:spPr bwMode="auto">
          <a:xfrm>
            <a:off x="-925513" y="-236538"/>
            <a:ext cx="10995026" cy="7331076"/>
          </a:xfrm>
          <a:prstGeom prst="rect">
            <a:avLst/>
          </a:prstGeom>
          <a:noFill/>
        </p:spPr>
      </p:pic>
      <p:sp>
        <p:nvSpPr>
          <p:cNvPr id="2" name="Naslov 1"/>
          <p:cNvSpPr>
            <a:spLocks noGrp="1"/>
          </p:cNvSpPr>
          <p:nvPr>
            <p:ph type="ctrTitle"/>
          </p:nvPr>
        </p:nvSpPr>
        <p:spPr/>
        <p:txBody>
          <a:bodyPr/>
          <a:lstStyle/>
          <a:p>
            <a:r>
              <a:rPr lang="sl-SI" b="1" dirty="0" smtClean="0">
                <a:solidFill>
                  <a:schemeClr val="bg1"/>
                </a:solidFill>
              </a:rPr>
              <a:t>Župnija, spremljevalka staršev</a:t>
            </a:r>
            <a:endParaRPr lang="sl-SI" b="1" dirty="0">
              <a:solidFill>
                <a:schemeClr val="bg1"/>
              </a:solidFill>
            </a:endParaRPr>
          </a:p>
        </p:txBody>
      </p:sp>
      <p:sp>
        <p:nvSpPr>
          <p:cNvPr id="3" name="Podnaslov 2"/>
          <p:cNvSpPr>
            <a:spLocks noGrp="1"/>
          </p:cNvSpPr>
          <p:nvPr>
            <p:ph type="subTitle" idx="1"/>
          </p:nvPr>
        </p:nvSpPr>
        <p:spPr>
          <a:xfrm>
            <a:off x="-756592" y="3886200"/>
            <a:ext cx="10585176" cy="2971800"/>
          </a:xfrm>
        </p:spPr>
        <p:txBody>
          <a:bodyPr>
            <a:normAutofit/>
          </a:bodyPr>
          <a:lstStyle/>
          <a:p>
            <a:r>
              <a:rPr lang="sl-SI" i="1" dirty="0" smtClean="0">
                <a:solidFill>
                  <a:schemeClr val="bg1"/>
                </a:solidFill>
              </a:rPr>
              <a:t>Celotna cerkvena skupnost nosi del odgovornosti za razvijanje in ohranjanje v krstu prejete milosti. </a:t>
            </a:r>
            <a:r>
              <a:rPr lang="sl-SI" dirty="0" smtClean="0">
                <a:solidFill>
                  <a:schemeClr val="bg1"/>
                </a:solidFill>
              </a:rPr>
              <a:t>KKC 1255</a:t>
            </a:r>
            <a:endParaRPr lang="sl-SI"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lstStyle/>
          <a:p>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
        <p:nvSpPr>
          <p:cNvPr id="5" name="Ograda vsebine 2"/>
          <p:cNvSpPr txBox="1">
            <a:spLocks/>
          </p:cNvSpPr>
          <p:nvPr/>
        </p:nvSpPr>
        <p:spPr>
          <a:xfrm>
            <a:off x="1403648" y="6165304"/>
            <a:ext cx="7283152" cy="464915"/>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sl-SI" sz="3200" b="0" i="0" u="none" strike="noStrike" kern="1200" cap="none" spc="0" normalizeH="0" baseline="0" noProof="0" smtClean="0">
                <a:ln>
                  <a:noFill/>
                </a:ln>
                <a:solidFill>
                  <a:schemeClr val="tx1"/>
                </a:solidFill>
                <a:effectLst/>
                <a:uLnTx/>
                <a:uFillTx/>
                <a:latin typeface="+mn-lt"/>
                <a:ea typeface="+mn-ea"/>
                <a:cs typeface="+mn-cs"/>
              </a:rPr>
              <a:t>Pripravila: dr. Mojca Bertoncel, tajnica Škofijskega urada za laike Nadškofije Ljubljana</a:t>
            </a:r>
            <a:endParaRPr kumimoji="0" lang="sl-SI"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Ograda vsebine 5"/>
          <p:cNvSpPr>
            <a:spLocks noGrp="1"/>
          </p:cNvSpPr>
          <p:nvPr>
            <p:ph idx="1"/>
          </p:nvPr>
        </p:nvSpPr>
        <p:spPr/>
        <p:txBody>
          <a:bodyPr/>
          <a:lstStyle/>
          <a:p>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 DUHOVNI DEL: </a:t>
            </a:r>
            <a:r>
              <a:rPr lang="sl-SI" sz="2800" b="1" dirty="0" smtClean="0">
                <a:solidFill>
                  <a:srgbClr val="FF9900"/>
                </a:solidFill>
              </a:rPr>
              <a:t>Svetopisemski odlomek</a:t>
            </a:r>
            <a:endParaRPr lang="sl-SI" sz="2800" b="1" dirty="0">
              <a:solidFill>
                <a:srgbClr val="FF9900"/>
              </a:solidFill>
            </a:endParaRPr>
          </a:p>
        </p:txBody>
      </p:sp>
      <p:sp>
        <p:nvSpPr>
          <p:cNvPr id="3" name="Ograda vsebine 2"/>
          <p:cNvSpPr>
            <a:spLocks noGrp="1"/>
          </p:cNvSpPr>
          <p:nvPr>
            <p:ph idx="1"/>
          </p:nvPr>
        </p:nvSpPr>
        <p:spPr>
          <a:xfrm>
            <a:off x="1331640" y="1628800"/>
            <a:ext cx="7812360" cy="5229200"/>
          </a:xfrm>
        </p:spPr>
        <p:txBody>
          <a:bodyPr>
            <a:normAutofit fontScale="62500" lnSpcReduction="20000"/>
          </a:bodyPr>
          <a:lstStyle/>
          <a:p>
            <a:pPr>
              <a:buNone/>
            </a:pPr>
            <a:r>
              <a:rPr lang="sl-SI" dirty="0" smtClean="0"/>
              <a:t>	</a:t>
            </a:r>
            <a:r>
              <a:rPr lang="sl-SI" sz="3800" dirty="0" smtClean="0"/>
              <a:t>Ljubezen </a:t>
            </a:r>
            <a:r>
              <a:rPr lang="sl-SI" sz="3800" dirty="0" smtClean="0"/>
              <a:t>naj bo brez hinavščine. Odklanjajte zlo, oklepajte pa se dobrega. Drug drugega ljubíte z bratovsko ljubeznijo. Tekmujte v medsebojnem spoštovanju. Ne popuščajte v vnemi, temveč bodite goreči v duhu, služíte Gospodu. Veselite se v upanju, potrpite v stiski, vztrajajte v molitvi, bodite soudeleženi v potrebah svetih, gojite gostoljubje. Blagoslavljajte tiste, ki vas preganjajo, blagoslavljajte in ne preklinjajte jih. Veselite se s tistimi, ki se veselijo, in jokajte s tistimi, ki jočejo. Drug o drugem imejte isto mišljenje, ne razmišljajte o visokih stvareh, marveč se prilagajajte skromnim. Ne imejte se v svojih očeh za pametne. Nikomur ne vračajte hudega s hudim. Pred vsemi ljudmi skušajte skrbeti za dobro. Če je mogoče, kolikor je odvisno od vas, živite v miru z vsemi ljudmi. </a:t>
            </a:r>
            <a:endParaRPr lang="sl-SI" sz="3800" dirty="0" smtClean="0"/>
          </a:p>
          <a:p>
            <a:pPr algn="r">
              <a:buNone/>
            </a:pPr>
            <a:r>
              <a:rPr lang="sl-SI" sz="3800" dirty="0" smtClean="0"/>
              <a:t>Rim </a:t>
            </a:r>
            <a:r>
              <a:rPr lang="sl-SI" sz="3800" dirty="0" smtClean="0"/>
              <a:t>12,9-18</a:t>
            </a:r>
            <a:endParaRPr lang="sl-SI" sz="3800"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2800" b="1" dirty="0" smtClean="0">
                <a:solidFill>
                  <a:srgbClr val="FF9900"/>
                </a:solidFill>
              </a:rPr>
              <a:t>Za osebni razmislek</a:t>
            </a:r>
            <a:endParaRPr lang="sl-SI" sz="2800" b="1" dirty="0">
              <a:solidFill>
                <a:srgbClr val="FF9900"/>
              </a:solidFill>
            </a:endParaRPr>
          </a:p>
        </p:txBody>
      </p:sp>
      <p:sp>
        <p:nvSpPr>
          <p:cNvPr id="3" name="Ograda vsebine 2"/>
          <p:cNvSpPr>
            <a:spLocks noGrp="1"/>
          </p:cNvSpPr>
          <p:nvPr>
            <p:ph idx="1"/>
          </p:nvPr>
        </p:nvSpPr>
        <p:spPr>
          <a:xfrm>
            <a:off x="1331640" y="1628800"/>
            <a:ext cx="7812360" cy="4525963"/>
          </a:xfrm>
        </p:spPr>
        <p:txBody>
          <a:bodyPr>
            <a:normAutofit fontScale="92500"/>
          </a:bodyPr>
          <a:lstStyle/>
          <a:p>
            <a:pPr lvl="0"/>
            <a:r>
              <a:rPr lang="sl-SI" dirty="0" smtClean="0"/>
              <a:t>Kakšno vlogo pri moji osebni rasti v veri so imeli župnija, v kateri sem odraščal in pastoralni delavci, ki so v njej delovali?</a:t>
            </a:r>
          </a:p>
          <a:p>
            <a:pPr lvl="0"/>
            <a:r>
              <a:rPr lang="sl-SI" dirty="0" smtClean="0"/>
              <a:t>Kako sam pričujem za vero s svojim življenjem, s svojim sodelovanjem v župnijski skupnosti</a:t>
            </a:r>
            <a:r>
              <a:rPr lang="sl-SI" dirty="0" smtClean="0"/>
              <a:t>?</a:t>
            </a:r>
          </a:p>
          <a:p>
            <a:pPr lvl="0">
              <a:buNone/>
            </a:pPr>
            <a:endParaRPr lang="sl-SI" dirty="0" smtClean="0"/>
          </a:p>
          <a:p>
            <a:pPr algn="ctr">
              <a:buNone/>
            </a:pPr>
            <a:r>
              <a:rPr lang="sl-SI" dirty="0" smtClean="0"/>
              <a:t>	</a:t>
            </a:r>
            <a:r>
              <a:rPr lang="sl-SI" i="1" dirty="0" smtClean="0"/>
              <a:t>Gospod</a:t>
            </a:r>
            <a:r>
              <a:rPr lang="sl-SI" i="1" dirty="0" smtClean="0"/>
              <a:t>, pomagaj mi, da bom ljudem, s katerimi živim, znal posredovati dragoceni dar vere.</a:t>
            </a:r>
            <a:endParaRPr lang="sl-SI" i="1"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fontScale="90000"/>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Župnija, družina, v kateri starši najdejo spodbudo in podporo</a:t>
            </a:r>
            <a:endParaRPr lang="sl-SI" sz="2400" b="1" dirty="0">
              <a:solidFill>
                <a:srgbClr val="FF9900"/>
              </a:solidFill>
            </a:endParaRPr>
          </a:p>
        </p:txBody>
      </p:sp>
      <p:sp>
        <p:nvSpPr>
          <p:cNvPr id="3" name="Ograda vsebine 2"/>
          <p:cNvSpPr>
            <a:spLocks noGrp="1"/>
          </p:cNvSpPr>
          <p:nvPr>
            <p:ph idx="1"/>
          </p:nvPr>
        </p:nvSpPr>
        <p:spPr>
          <a:xfrm>
            <a:off x="1331640" y="1340768"/>
            <a:ext cx="7560840" cy="5517232"/>
          </a:xfrm>
        </p:spPr>
        <p:txBody>
          <a:bodyPr>
            <a:normAutofit fontScale="92500" lnSpcReduction="10000"/>
          </a:bodyPr>
          <a:lstStyle/>
          <a:p>
            <a:pPr>
              <a:buNone/>
            </a:pPr>
            <a:r>
              <a:rPr lang="sl-SI" dirty="0" smtClean="0">
                <a:cs typeface="Times New Roman"/>
              </a:rPr>
              <a:t>	</a:t>
            </a:r>
            <a:r>
              <a:rPr lang="sl-SI" sz="2800" dirty="0" smtClean="0"/>
              <a:t>S </a:t>
            </a:r>
            <a:r>
              <a:rPr lang="sl-SI" sz="2800" dirty="0" smtClean="0"/>
              <a:t>krstom župnijska skupnost postane orodje novega življenja in odrešenja: otrok postane posinovljen od Boga in kot takšen sprejet v svoji družini. Ker pa je krščanska skupnost tudi mati, sprejme odgovornost, da bo spremljala starše pri njihovem poslanstvu, da se bo zanimala za duhovno rast njihovih otrok in jih bo postopno vključevala v svoje </a:t>
            </a:r>
            <a:r>
              <a:rPr lang="sl-SI" sz="2800" dirty="0" err="1" smtClean="0"/>
              <a:t>občestveno</a:t>
            </a:r>
            <a:r>
              <a:rPr lang="sl-SI" sz="2800" dirty="0" smtClean="0"/>
              <a:t> življenje. </a:t>
            </a:r>
          </a:p>
          <a:p>
            <a:pPr>
              <a:buNone/>
            </a:pPr>
            <a:r>
              <a:rPr lang="sl-SI" sz="2800" dirty="0" smtClean="0"/>
              <a:t>	Župnija </a:t>
            </a:r>
            <a:r>
              <a:rPr lang="sl-SI" sz="2800" dirty="0" smtClean="0"/>
              <a:t>je razširjena družina, kjer starši najdejo oporo, pomoč in kjer se otroci počutijo kot doma. Sprejem, praznična srečanja, skupna molitev, primerna bogoslužja so konkretne oblike za vključevanje staršev in za spodbujanje navzočnosti njihovih otrok.</a:t>
            </a:r>
          </a:p>
          <a:p>
            <a:pPr>
              <a:buNone/>
            </a:pPr>
            <a:endParaRPr lang="sl-SI" sz="2800" dirty="0" smtClean="0"/>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fontScale="90000"/>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Župnija, družina, v kateri starši najdejo spodbudo in podporo</a:t>
            </a:r>
            <a:endParaRPr lang="sl-SI" sz="2400" b="1" dirty="0">
              <a:solidFill>
                <a:srgbClr val="FF9900"/>
              </a:solidFill>
            </a:endParaRPr>
          </a:p>
        </p:txBody>
      </p:sp>
      <p:sp>
        <p:nvSpPr>
          <p:cNvPr id="3" name="Ograda vsebine 2"/>
          <p:cNvSpPr>
            <a:spLocks noGrp="1"/>
          </p:cNvSpPr>
          <p:nvPr>
            <p:ph idx="1"/>
          </p:nvPr>
        </p:nvSpPr>
        <p:spPr>
          <a:xfrm>
            <a:off x="1331640" y="1340768"/>
            <a:ext cx="7560840" cy="5040560"/>
          </a:xfrm>
        </p:spPr>
        <p:txBody>
          <a:bodyPr>
            <a:normAutofit/>
          </a:bodyPr>
          <a:lstStyle/>
          <a:p>
            <a:pPr>
              <a:buNone/>
            </a:pPr>
            <a:r>
              <a:rPr lang="sl-SI" dirty="0" smtClean="0">
                <a:cs typeface="Times New Roman"/>
              </a:rPr>
              <a:t>	</a:t>
            </a:r>
            <a:r>
              <a:rPr lang="sl-SI" sz="2800" dirty="0" smtClean="0"/>
              <a:t>Dragocen </a:t>
            </a:r>
            <a:r>
              <a:rPr lang="sl-SI" sz="2800" dirty="0" smtClean="0"/>
              <a:t>ostaja prispevek botrov, starih staršev in </a:t>
            </a:r>
            <a:r>
              <a:rPr lang="sl-SI" sz="2800" dirty="0" err="1" smtClean="0"/>
              <a:t>katehistov</a:t>
            </a:r>
            <a:r>
              <a:rPr lang="sl-SI" sz="2800" dirty="0" smtClean="0"/>
              <a:t>, ki jih spremljajo. Ti namreč diskretno spodbujajo in podpirajo starše ter jim nudijo pomoč pri vzgoji njihovih otrok v veri.</a:t>
            </a:r>
          </a:p>
          <a:p>
            <a:pPr>
              <a:buNone/>
            </a:pPr>
            <a:r>
              <a:rPr lang="sl-SI" sz="2800" dirty="0" smtClean="0"/>
              <a:t>	Starši </a:t>
            </a:r>
            <a:r>
              <a:rPr lang="sl-SI" sz="2800" dirty="0" smtClean="0"/>
              <a:t>in otroci bodo s svojo navzočnostjo, pričakovanji in molitvami obogatili krščansko skupnost, katere del so, hkrati pa bodo lahko računali na podporo drugih bratov v veri. Določeni liturgični obredi bodo družinam in vsemu krščanskemu občestvu pomagali pri osebni rasti v veri.</a:t>
            </a:r>
          </a:p>
          <a:p>
            <a:pPr>
              <a:buNone/>
            </a:pPr>
            <a:endParaRPr lang="sl-SI" sz="2800" dirty="0" smtClean="0"/>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fontScale="90000"/>
          </a:bodyPr>
          <a:lstStyle/>
          <a:p>
            <a:r>
              <a:rPr lang="sl-SI" sz="3200" b="1" dirty="0" smtClean="0">
                <a:solidFill>
                  <a:srgbClr val="FF9900"/>
                </a:solidFill>
              </a:rPr>
              <a:t>II. Iztočnica za pogovor: </a:t>
            </a:r>
            <a:br>
              <a:rPr lang="sl-SI" sz="3200" b="1" dirty="0" smtClean="0">
                <a:solidFill>
                  <a:srgbClr val="FF9900"/>
                </a:solidFill>
              </a:rPr>
            </a:br>
            <a:r>
              <a:rPr lang="sl-SI" sz="2400" b="1" dirty="0" smtClean="0">
                <a:solidFill>
                  <a:srgbClr val="FF9900"/>
                </a:solidFill>
              </a:rPr>
              <a:t>Župnija, družina, v kateri starši najdejo spodbudo in podporo</a:t>
            </a:r>
            <a:endParaRPr lang="sl-SI" sz="2400" b="1" dirty="0">
              <a:solidFill>
                <a:srgbClr val="FF9900"/>
              </a:solidFill>
            </a:endParaRPr>
          </a:p>
        </p:txBody>
      </p:sp>
      <p:sp>
        <p:nvSpPr>
          <p:cNvPr id="3" name="Ograda vsebine 2"/>
          <p:cNvSpPr>
            <a:spLocks noGrp="1"/>
          </p:cNvSpPr>
          <p:nvPr>
            <p:ph idx="1"/>
          </p:nvPr>
        </p:nvSpPr>
        <p:spPr>
          <a:xfrm>
            <a:off x="1331640" y="1340768"/>
            <a:ext cx="7560840" cy="4032448"/>
          </a:xfrm>
        </p:spPr>
        <p:txBody>
          <a:bodyPr>
            <a:normAutofit lnSpcReduction="10000"/>
          </a:bodyPr>
          <a:lstStyle/>
          <a:p>
            <a:pPr>
              <a:buNone/>
            </a:pPr>
            <a:r>
              <a:rPr lang="sl-SI" dirty="0" smtClean="0">
                <a:cs typeface="Times New Roman"/>
              </a:rPr>
              <a:t>	</a:t>
            </a:r>
            <a:r>
              <a:rPr lang="sl-SI" sz="2800" dirty="0" smtClean="0"/>
              <a:t>To obdobje je kot zahtevno in privlačno potovanje v avtomobilu, na katerega se odpravi vsa družina. Vodijo ga starši. Usmerja ga Božja beseda, obogatena z darom Gospodovega Duha. Na poti je mogoče najti informacije in koristne nasvete s strani duhovnika, </a:t>
            </a:r>
            <a:r>
              <a:rPr lang="sl-SI" sz="2800" dirty="0" err="1" smtClean="0"/>
              <a:t>katehistov</a:t>
            </a:r>
            <a:r>
              <a:rPr lang="sl-SI" sz="2800" dirty="0" smtClean="0"/>
              <a:t>, botrov in drugih staršev. Bencinska črpalka, na kateri se ponovno napolnijo, obsega poleg družinske molitve tudi branje Svetega pisma in župnijsko bogoslužje.</a:t>
            </a:r>
            <a:endParaRPr lang="sl-SI" sz="2800" dirty="0" smtClean="0"/>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III. NAŠA ZAVEZA</a:t>
            </a:r>
            <a:endParaRPr lang="sl-SI" sz="3200" b="1" dirty="0">
              <a:solidFill>
                <a:srgbClr val="FF9900"/>
              </a:solidFill>
            </a:endParaRPr>
          </a:p>
        </p:txBody>
      </p:sp>
      <p:sp>
        <p:nvSpPr>
          <p:cNvPr id="3" name="Ograda vsebine 2"/>
          <p:cNvSpPr>
            <a:spLocks noGrp="1"/>
          </p:cNvSpPr>
          <p:nvPr>
            <p:ph idx="1"/>
          </p:nvPr>
        </p:nvSpPr>
        <p:spPr>
          <a:xfrm>
            <a:off x="1331640" y="1628801"/>
            <a:ext cx="7812360" cy="5040559"/>
          </a:xfrm>
        </p:spPr>
        <p:txBody>
          <a:bodyPr>
            <a:normAutofit/>
          </a:bodyPr>
          <a:lstStyle/>
          <a:p>
            <a:pPr>
              <a:buNone/>
            </a:pPr>
            <a:r>
              <a:rPr lang="sl-SI" dirty="0" smtClean="0">
                <a:cs typeface="Times New Roman"/>
              </a:rPr>
              <a:t>	</a:t>
            </a:r>
            <a:r>
              <a:rPr lang="sl-SI" sz="2800" b="1" dirty="0" smtClean="0"/>
              <a:t>Namen: Člani ŽPS staršem pomagamo premagovati ovire pri verski vzgoji njihovih otrok.</a:t>
            </a:r>
            <a:endParaRPr lang="sl-SI" sz="2800" dirty="0" smtClean="0"/>
          </a:p>
          <a:p>
            <a:pPr>
              <a:buNone/>
            </a:pPr>
            <a:endParaRPr lang="sl-SI" sz="2800" dirty="0" smtClean="0"/>
          </a:p>
          <a:p>
            <a:pPr>
              <a:buNone/>
            </a:pPr>
            <a:endParaRPr lang="sl-SI" sz="2800" b="1" dirty="0" smtClean="0"/>
          </a:p>
          <a:p>
            <a:pPr>
              <a:buNone/>
            </a:pPr>
            <a:endParaRPr lang="sl-SI" sz="2800" dirty="0" smtClean="0"/>
          </a:p>
          <a:p>
            <a:pPr>
              <a:buNone/>
            </a:pPr>
            <a:r>
              <a:rPr lang="sl-SI" sz="2800" dirty="0" smtClean="0"/>
              <a:t>	</a:t>
            </a:r>
            <a:endParaRPr lang="sl-SI" sz="4400" dirty="0"/>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normAutofit/>
          </a:bodyPr>
          <a:lstStyle/>
          <a:p>
            <a:r>
              <a:rPr lang="sl-SI" sz="3200" b="1" dirty="0" smtClean="0">
                <a:solidFill>
                  <a:srgbClr val="FF9900"/>
                </a:solidFill>
              </a:rPr>
              <a:t>III. NAŠA ZAVEZA</a:t>
            </a:r>
            <a:endParaRPr lang="sl-SI" sz="3200" b="1" dirty="0">
              <a:solidFill>
                <a:srgbClr val="FF9900"/>
              </a:solidFill>
            </a:endParaRPr>
          </a:p>
        </p:txBody>
      </p:sp>
      <p:sp>
        <p:nvSpPr>
          <p:cNvPr id="3" name="Ograda vsebine 2"/>
          <p:cNvSpPr>
            <a:spLocks noGrp="1"/>
          </p:cNvSpPr>
          <p:nvPr>
            <p:ph idx="1"/>
          </p:nvPr>
        </p:nvSpPr>
        <p:spPr>
          <a:xfrm>
            <a:off x="1331640" y="1628801"/>
            <a:ext cx="7812360" cy="5040559"/>
          </a:xfrm>
        </p:spPr>
        <p:txBody>
          <a:bodyPr>
            <a:normAutofit/>
          </a:bodyPr>
          <a:lstStyle/>
          <a:p>
            <a:pPr>
              <a:buNone/>
            </a:pPr>
            <a:r>
              <a:rPr lang="sl-SI" dirty="0" smtClean="0">
                <a:cs typeface="Times New Roman"/>
              </a:rPr>
              <a:t>	</a:t>
            </a:r>
            <a:r>
              <a:rPr lang="sl-SI" sz="2400" dirty="0" smtClean="0"/>
              <a:t>Člani ŽPS skupaj iščemo odgovore na naslednje vprašanje:</a:t>
            </a:r>
          </a:p>
          <a:p>
            <a:pPr>
              <a:buNone/>
            </a:pPr>
            <a:r>
              <a:rPr lang="sl-SI" sz="2400" i="1" dirty="0" smtClean="0"/>
              <a:t>	</a:t>
            </a:r>
          </a:p>
          <a:p>
            <a:pPr>
              <a:buNone/>
            </a:pPr>
            <a:r>
              <a:rPr lang="sl-SI" sz="2400" i="1" dirty="0" smtClean="0"/>
              <a:t>	Katere so priložnosti, s pomočjo katerih lahko člani ŽPS navežemo stik z mladimi starši, jim damo čutiti, da so v naši župniji dobrodošli in jih spremljamo na njihovi poti v družinsko življenje?</a:t>
            </a:r>
            <a:endParaRPr lang="sl-SI" sz="2400" dirty="0" smtClean="0"/>
          </a:p>
          <a:p>
            <a:pPr>
              <a:buNone/>
            </a:pPr>
            <a:r>
              <a:rPr lang="sl-SI" sz="2400" dirty="0" smtClean="0"/>
              <a:t>	</a:t>
            </a:r>
          </a:p>
          <a:p>
            <a:pPr>
              <a:buNone/>
            </a:pPr>
            <a:r>
              <a:rPr lang="sl-SI" sz="2400" dirty="0" smtClean="0"/>
              <a:t>	Na osnovi v pogovoru podanih predlogov oz. </a:t>
            </a:r>
            <a:r>
              <a:rPr lang="sl-SI" sz="2400" dirty="0" smtClean="0"/>
              <a:t>priložnosti oblikujemo </a:t>
            </a:r>
            <a:r>
              <a:rPr lang="sl-SI" sz="2400" dirty="0" smtClean="0"/>
              <a:t>enega ali več sklepov, za katere se člani ŽPS zavezujemo, da jih bomo uresničili. Pri tem določimo osebe, odgovorne za izvajanje sprejetih sklepov in časovni okvir, v katerem bomo sklepe uresničili.</a:t>
            </a:r>
          </a:p>
          <a:p>
            <a:pPr>
              <a:buNone/>
            </a:pPr>
            <a:endParaRPr lang="sl-SI" sz="2800" dirty="0" smtClean="0"/>
          </a:p>
          <a:p>
            <a:pPr algn="just">
              <a:lnSpc>
                <a:spcPct val="107000"/>
              </a:lnSpc>
              <a:spcAft>
                <a:spcPts val="800"/>
              </a:spcAft>
              <a:buNone/>
            </a:pPr>
            <a:endParaRPr lang="sl-SI" sz="4400" dirty="0"/>
          </a:p>
          <a:p>
            <a:pPr algn="just">
              <a:lnSpc>
                <a:spcPct val="107000"/>
              </a:lnSpc>
              <a:spcAft>
                <a:spcPts val="800"/>
              </a:spcAft>
              <a:buNone/>
            </a:pPr>
            <a:endParaRPr lang="sl-SI" sz="4300" dirty="0">
              <a:ea typeface="Calibri"/>
              <a:cs typeface="Times New Roman"/>
            </a:endParaRPr>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31640" y="260648"/>
            <a:ext cx="7812360" cy="1143000"/>
          </a:xfrm>
        </p:spPr>
        <p:txBody>
          <a:bodyPr/>
          <a:lstStyle/>
          <a:p>
            <a:endParaRPr lang="sl-SI" dirty="0"/>
          </a:p>
        </p:txBody>
      </p:sp>
      <p:sp>
        <p:nvSpPr>
          <p:cNvPr id="3" name="Ograda vsebine 2"/>
          <p:cNvSpPr>
            <a:spLocks noGrp="1"/>
          </p:cNvSpPr>
          <p:nvPr>
            <p:ph idx="1"/>
          </p:nvPr>
        </p:nvSpPr>
        <p:spPr>
          <a:xfrm>
            <a:off x="1331640" y="1628801"/>
            <a:ext cx="7812360" cy="2160239"/>
          </a:xfrm>
        </p:spPr>
        <p:txBody>
          <a:bodyPr>
            <a:normAutofit fontScale="92500" lnSpcReduction="10000"/>
          </a:bodyPr>
          <a:lstStyle/>
          <a:p>
            <a:pPr>
              <a:buNone/>
            </a:pPr>
            <a:r>
              <a:rPr lang="sl-SI" b="1" i="1" dirty="0" smtClean="0"/>
              <a:t>	</a:t>
            </a:r>
            <a:r>
              <a:rPr lang="sl-SI" i="1" dirty="0" smtClean="0"/>
              <a:t>Noben otrok ne pride praznih rok. Sprejet z ljubeznijo je otrok dar, ki obogati in prenovi tudi življenje župnijske skupnosti. »Kdor sprejme enega takih otrok v mojem imenu, mene sprejme« (Mr 9,37).</a:t>
            </a:r>
            <a:endParaRPr lang="sl-SI" dirty="0"/>
          </a:p>
        </p:txBody>
      </p:sp>
      <p:pic>
        <p:nvPicPr>
          <p:cNvPr id="2050" name="Picture 2" descr="D:\Mojca\Slike\križek, ruta, Pavle\powerpoint ruta.jpg"/>
          <p:cNvPicPr>
            <a:picLocks noChangeAspect="1" noChangeArrowheads="1"/>
          </p:cNvPicPr>
          <p:nvPr/>
        </p:nvPicPr>
        <p:blipFill>
          <a:blip r:embed="rId2" cstate="print"/>
          <a:srcRect/>
          <a:stretch>
            <a:fillRect/>
          </a:stretch>
        </p:blipFill>
        <p:spPr bwMode="auto">
          <a:xfrm>
            <a:off x="0" y="0"/>
            <a:ext cx="1331640" cy="6858000"/>
          </a:xfrm>
          <a:prstGeom prst="rect">
            <a:avLst/>
          </a:prstGeom>
          <a:noFill/>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113</Words>
  <Application>Microsoft Office PowerPoint</Application>
  <PresentationFormat>Diaprojekcija na zaslonu (4:3)</PresentationFormat>
  <Paragraphs>33</Paragraphs>
  <Slides>10</Slides>
  <Notes>0</Notes>
  <HiddenSlides>0</HiddenSlides>
  <MMClips>0</MMClips>
  <ScaleCrop>false</ScaleCrop>
  <HeadingPairs>
    <vt:vector size="4" baseType="variant">
      <vt:variant>
        <vt:lpstr>Tema</vt:lpstr>
      </vt:variant>
      <vt:variant>
        <vt:i4>1</vt:i4>
      </vt:variant>
      <vt:variant>
        <vt:lpstr>Naslovi diapozitivov</vt:lpstr>
      </vt:variant>
      <vt:variant>
        <vt:i4>10</vt:i4>
      </vt:variant>
    </vt:vector>
  </HeadingPairs>
  <TitlesOfParts>
    <vt:vector size="11" baseType="lpstr">
      <vt:lpstr>Officeova tema</vt:lpstr>
      <vt:lpstr>Župnija, spremljevalka staršev</vt:lpstr>
      <vt:lpstr>I. DUHOVNI DEL: Svetopisemski odlomek</vt:lpstr>
      <vt:lpstr>Za osebni razmislek</vt:lpstr>
      <vt:lpstr>II. Iztočnica za pogovor:  Župnija, družina, v kateri starši najdejo spodbudo in podporo</vt:lpstr>
      <vt:lpstr>II. Iztočnica za pogovor:  Župnija, družina, v kateri starši najdejo spodbudo in podporo</vt:lpstr>
      <vt:lpstr>II. Iztočnica za pogovor:  Župnija, družina, v kateri starši najdejo spodbudo in podporo</vt:lpstr>
      <vt:lpstr>III. NAŠA ZAVEZA</vt:lpstr>
      <vt:lpstr>III. NAŠA ZAVEZA</vt:lpstr>
      <vt:lpstr>Diapozitiv 9</vt:lpstr>
      <vt:lpstr>Diapozitiv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 vstopa v družino po ljubezni</dc:title>
  <dc:creator>Mojca</dc:creator>
  <cp:lastModifiedBy>Mojca</cp:lastModifiedBy>
  <cp:revision>17</cp:revision>
  <dcterms:created xsi:type="dcterms:W3CDTF">2017-07-13T07:24:27Z</dcterms:created>
  <dcterms:modified xsi:type="dcterms:W3CDTF">2017-07-13T11:02:05Z</dcterms:modified>
</cp:coreProperties>
</file>